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9"/>
  </p:notesMasterIdLst>
  <p:sldIdLst>
    <p:sldId id="256" r:id="rId2"/>
    <p:sldId id="257" r:id="rId3"/>
    <p:sldId id="289" r:id="rId4"/>
    <p:sldId id="294" r:id="rId5"/>
    <p:sldId id="308" r:id="rId6"/>
    <p:sldId id="309" r:id="rId7"/>
    <p:sldId id="292" r:id="rId8"/>
    <p:sldId id="296" r:id="rId9"/>
    <p:sldId id="297" r:id="rId10"/>
    <p:sldId id="298" r:id="rId11"/>
    <p:sldId id="301" r:id="rId12"/>
    <p:sldId id="302" r:id="rId13"/>
    <p:sldId id="311" r:id="rId14"/>
    <p:sldId id="310" r:id="rId15"/>
    <p:sldId id="306" r:id="rId16"/>
    <p:sldId id="307" r:id="rId17"/>
    <p:sldId id="266"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Fira Sans Extra Condensed Medium" panose="020B060402020202020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Montserrat Medium" panose="00000600000000000000"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viewProps" Target="viewProps.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366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hmedBU21EECE0200026/AhmedBU21EECE0200026-EMPOWERING-SMART-GRID-FOR-THE-FUTURE-OF-URBAN-CENTERS/blob/main/Research%20Paper/1-s20-S2090447920301064-main_240717_090001.pdf" TargetMode="External"/><Relationship Id="rId2" Type="http://schemas.openxmlformats.org/officeDocument/2006/relationships/hyperlink" Target="https://github.com/AhmedBU21EECE0200026/AhmedBU21EECE0200026-EMPOWERING-SMART-GRID-FOR-THE-FUTURE-OF-URBAN-CENTERS/blob/main/Research%20Paper/Laban.pdf" TargetMode="External"/><Relationship Id="rId1" Type="http://schemas.openxmlformats.org/officeDocument/2006/relationships/slideLayout" Target="../slideLayouts/slideLayout2.xml"/><Relationship Id="rId5" Type="http://schemas.openxmlformats.org/officeDocument/2006/relationships/hyperlink" Target="https://github.com/AhmedBU21EECE0200026/AhmedBU21EECE0200026-EMPOWERING-SMART-GRID-FOR-THE-FUTURE-OF-URBAN-CENTERS/blob/main/Research%20Paper/Modeling_and_control_for_smart_grid_integration_of_solar_wind_energy_conversion_system.pdf" TargetMode="External"/><Relationship Id="rId4" Type="http://schemas.openxmlformats.org/officeDocument/2006/relationships/hyperlink" Target="https://github.com/AhmedBU21EECE0200026/AhmedBU21EECE0200026-EMPOWERING-SMART-GRID-FOR-THE-FUTURE-OF-URBAN-CENTERS/blob/main/Research%20Paper/WJARR-2024-0168.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235" y="47165"/>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Capstone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XX</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1303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itchFamily="18" charset="0"/>
                <a:ea typeface="Montserrat"/>
                <a:cs typeface="Times New Roman" pitchFamily="18" charset="0"/>
                <a:sym typeface="Montserrat"/>
              </a:rPr>
              <a:t>E</a:t>
            </a:r>
            <a:r>
              <a:rPr lang="en-US" sz="1800" b="1" dirty="0">
                <a:solidFill>
                  <a:schemeClr val="dk1"/>
                </a:solidFill>
                <a:latin typeface="Times New Roman" pitchFamily="18" charset="0"/>
                <a:ea typeface="Montserrat"/>
                <a:cs typeface="Times New Roman" pitchFamily="18" charset="0"/>
                <a:sym typeface="Montserrat"/>
              </a:rPr>
              <a:t>MPOWERING SMART GRID FOR THE  FUTURE OF URBAN CENTERS</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3934240"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a:t>
            </a: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AHMED </a:t>
            </a: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SIVA KUMAR</a:t>
            </a:r>
            <a:endParaRPr lang="en-US" sz="1400" b="1" i="0" u="none" strike="noStrike" cap="none" dirty="0">
              <a:solidFill>
                <a:schemeClr val="dk1"/>
              </a:solidFill>
              <a:latin typeface="Arial"/>
              <a:ea typeface="Arial"/>
              <a:cs typeface="Arial"/>
              <a:sym typeface="Arial"/>
            </a:endParaRP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YASHWANTH </a:t>
            </a:r>
            <a:endParaRPr lang="en-US" sz="1400" b="1" i="0" u="none" strike="noStrike" cap="none" dirty="0">
              <a:solidFill>
                <a:schemeClr val="dk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P .SUNDARARAMAN </a:t>
            </a:r>
            <a:endParaRPr lang="en-US" sz="1400" b="1" i="0" u="none" strike="noStrike" cap="none" dirty="0">
              <a:solidFill>
                <a:schemeClr val="dk1"/>
              </a:solidFill>
              <a:latin typeface="Montserrat Medium"/>
              <a:ea typeface="Arial"/>
              <a:cs typeface="Arial"/>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6" name="Rectangle 5">
            <a:extLst>
              <a:ext uri="{FF2B5EF4-FFF2-40B4-BE49-F238E27FC236}">
                <a16:creationId xmlns:a16="http://schemas.microsoft.com/office/drawing/2014/main" id="{62CB8948-5CB7-4A0F-A53B-88B67140E03D}"/>
              </a:ext>
            </a:extLst>
          </p:cNvPr>
          <p:cNvSpPr/>
          <p:nvPr/>
        </p:nvSpPr>
        <p:spPr>
          <a:xfrm>
            <a:off x="657222" y="2145639"/>
            <a:ext cx="2355575" cy="3543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r>
              <a:rPr lang="en-US" dirty="0">
                <a:solidFill>
                  <a:schemeClr val="tx1">
                    <a:lumMod val="95000"/>
                    <a:lumOff val="5000"/>
                  </a:schemeClr>
                </a:solidFill>
              </a:rPr>
              <a:t>Generation </a:t>
            </a:r>
          </a:p>
        </p:txBody>
      </p:sp>
      <p:sp>
        <p:nvSpPr>
          <p:cNvPr id="7" name="Rectangle 6">
            <a:extLst>
              <a:ext uri="{FF2B5EF4-FFF2-40B4-BE49-F238E27FC236}">
                <a16:creationId xmlns:a16="http://schemas.microsoft.com/office/drawing/2014/main" id="{8561C2A8-5C48-416A-8F1B-B57F993FBCC5}"/>
              </a:ext>
            </a:extLst>
          </p:cNvPr>
          <p:cNvSpPr/>
          <p:nvPr/>
        </p:nvSpPr>
        <p:spPr>
          <a:xfrm>
            <a:off x="3943969" y="3377803"/>
            <a:ext cx="1692758" cy="1008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Transmission</a:t>
            </a:r>
          </a:p>
        </p:txBody>
      </p:sp>
      <p:sp>
        <p:nvSpPr>
          <p:cNvPr id="8" name="Rectangle 7">
            <a:extLst>
              <a:ext uri="{FF2B5EF4-FFF2-40B4-BE49-F238E27FC236}">
                <a16:creationId xmlns:a16="http://schemas.microsoft.com/office/drawing/2014/main" id="{EBDA4589-8C28-45B9-99F4-3EFF80F8AF74}"/>
              </a:ext>
            </a:extLst>
          </p:cNvPr>
          <p:cNvSpPr/>
          <p:nvPr/>
        </p:nvSpPr>
        <p:spPr>
          <a:xfrm>
            <a:off x="6743075" y="3377803"/>
            <a:ext cx="1692758" cy="1008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Distribution </a:t>
            </a:r>
          </a:p>
        </p:txBody>
      </p:sp>
      <p:sp>
        <p:nvSpPr>
          <p:cNvPr id="9" name="Rectangle 8">
            <a:extLst>
              <a:ext uri="{FF2B5EF4-FFF2-40B4-BE49-F238E27FC236}">
                <a16:creationId xmlns:a16="http://schemas.microsoft.com/office/drawing/2014/main" id="{BBA19FAD-30EF-428C-9043-08F55953E8D3}"/>
              </a:ext>
            </a:extLst>
          </p:cNvPr>
          <p:cNvSpPr/>
          <p:nvPr/>
        </p:nvSpPr>
        <p:spPr>
          <a:xfrm>
            <a:off x="9373839" y="2062482"/>
            <a:ext cx="2141885" cy="36583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r>
              <a:rPr lang="en-US" dirty="0">
                <a:solidFill>
                  <a:schemeClr val="tx1">
                    <a:lumMod val="95000"/>
                    <a:lumOff val="5000"/>
                  </a:schemeClr>
                </a:solidFill>
              </a:rPr>
              <a:t>Consumer\Load</a:t>
            </a:r>
          </a:p>
        </p:txBody>
      </p:sp>
      <p:sp>
        <p:nvSpPr>
          <p:cNvPr id="10" name="Rectangle 9">
            <a:extLst>
              <a:ext uri="{FF2B5EF4-FFF2-40B4-BE49-F238E27FC236}">
                <a16:creationId xmlns:a16="http://schemas.microsoft.com/office/drawing/2014/main" id="{E7E9F629-75E7-4722-B82A-319B6519895D}"/>
              </a:ext>
            </a:extLst>
          </p:cNvPr>
          <p:cNvSpPr/>
          <p:nvPr/>
        </p:nvSpPr>
        <p:spPr>
          <a:xfrm>
            <a:off x="917296" y="2483282"/>
            <a:ext cx="1071770" cy="7404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Solar Farm </a:t>
            </a:r>
          </a:p>
        </p:txBody>
      </p:sp>
      <p:sp>
        <p:nvSpPr>
          <p:cNvPr id="11" name="Rectangle 10">
            <a:extLst>
              <a:ext uri="{FF2B5EF4-FFF2-40B4-BE49-F238E27FC236}">
                <a16:creationId xmlns:a16="http://schemas.microsoft.com/office/drawing/2014/main" id="{8425B850-CA9F-40EA-881F-D4D519960CFC}"/>
              </a:ext>
            </a:extLst>
          </p:cNvPr>
          <p:cNvSpPr/>
          <p:nvPr/>
        </p:nvSpPr>
        <p:spPr>
          <a:xfrm>
            <a:off x="917295" y="3501035"/>
            <a:ext cx="1071771" cy="7404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Wind Farm </a:t>
            </a:r>
          </a:p>
        </p:txBody>
      </p:sp>
      <p:sp>
        <p:nvSpPr>
          <p:cNvPr id="12" name="Rectangle 11">
            <a:extLst>
              <a:ext uri="{FF2B5EF4-FFF2-40B4-BE49-F238E27FC236}">
                <a16:creationId xmlns:a16="http://schemas.microsoft.com/office/drawing/2014/main" id="{75639165-8B55-4790-A16E-B722BFCA76FC}"/>
              </a:ext>
            </a:extLst>
          </p:cNvPr>
          <p:cNvSpPr/>
          <p:nvPr/>
        </p:nvSpPr>
        <p:spPr>
          <a:xfrm>
            <a:off x="917295" y="4552425"/>
            <a:ext cx="1071771" cy="7404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Backup Diesel Generator</a:t>
            </a:r>
          </a:p>
        </p:txBody>
      </p:sp>
      <p:sp>
        <p:nvSpPr>
          <p:cNvPr id="18" name="Rectangle 17">
            <a:extLst>
              <a:ext uri="{FF2B5EF4-FFF2-40B4-BE49-F238E27FC236}">
                <a16:creationId xmlns:a16="http://schemas.microsoft.com/office/drawing/2014/main" id="{8A1D8F44-EADE-4F8F-B83A-E5ACEE60B63C}"/>
              </a:ext>
            </a:extLst>
          </p:cNvPr>
          <p:cNvSpPr/>
          <p:nvPr/>
        </p:nvSpPr>
        <p:spPr>
          <a:xfrm>
            <a:off x="10003118" y="2229310"/>
            <a:ext cx="1262267" cy="639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26373F"/>
                </a:solidFill>
                <a:effectLst/>
              </a:rPr>
              <a:t>Residential</a:t>
            </a:r>
          </a:p>
        </p:txBody>
      </p:sp>
      <p:sp>
        <p:nvSpPr>
          <p:cNvPr id="19" name="Rectangle 18">
            <a:extLst>
              <a:ext uri="{FF2B5EF4-FFF2-40B4-BE49-F238E27FC236}">
                <a16:creationId xmlns:a16="http://schemas.microsoft.com/office/drawing/2014/main" id="{1B99B19E-05B5-48B4-AB3D-C72B2BF6DA1B}"/>
              </a:ext>
            </a:extLst>
          </p:cNvPr>
          <p:cNvSpPr/>
          <p:nvPr/>
        </p:nvSpPr>
        <p:spPr>
          <a:xfrm>
            <a:off x="10012437" y="3065094"/>
            <a:ext cx="1262267" cy="6397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solidFill>
                <a:srgbClr val="26373F"/>
              </a:solidFill>
              <a:effectLst/>
            </a:endParaRPr>
          </a:p>
          <a:p>
            <a:pPr algn="ctr"/>
            <a:r>
              <a:rPr lang="en-US" b="1" i="0" dirty="0">
                <a:solidFill>
                  <a:srgbClr val="26373F"/>
                </a:solidFill>
                <a:effectLst/>
              </a:rPr>
              <a:t>Commercial </a:t>
            </a:r>
          </a:p>
          <a:p>
            <a:pPr algn="ctr"/>
            <a:endParaRPr lang="en-US" b="1" i="0" dirty="0">
              <a:solidFill>
                <a:srgbClr val="26373F"/>
              </a:solidFill>
              <a:effectLst/>
            </a:endParaRPr>
          </a:p>
        </p:txBody>
      </p:sp>
      <p:sp>
        <p:nvSpPr>
          <p:cNvPr id="20" name="Rectangle 19">
            <a:extLst>
              <a:ext uri="{FF2B5EF4-FFF2-40B4-BE49-F238E27FC236}">
                <a16:creationId xmlns:a16="http://schemas.microsoft.com/office/drawing/2014/main" id="{8197A7B0-CE07-4300-8101-8421D51A148C}"/>
              </a:ext>
            </a:extLst>
          </p:cNvPr>
          <p:cNvSpPr/>
          <p:nvPr/>
        </p:nvSpPr>
        <p:spPr>
          <a:xfrm>
            <a:off x="10012437" y="3900823"/>
            <a:ext cx="1262266" cy="6734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26373F"/>
                </a:solidFill>
                <a:effectLst/>
              </a:rPr>
              <a:t>Industrial</a:t>
            </a:r>
            <a:r>
              <a:rPr lang="en-US" b="1" i="0" dirty="0">
                <a:solidFill>
                  <a:srgbClr val="26373F"/>
                </a:solidFill>
                <a:effectLst/>
                <a:latin typeface="Avalon"/>
              </a:rPr>
              <a:t> </a:t>
            </a:r>
          </a:p>
        </p:txBody>
      </p:sp>
      <p:cxnSp>
        <p:nvCxnSpPr>
          <p:cNvPr id="22" name="Straight Connector 21">
            <a:extLst>
              <a:ext uri="{FF2B5EF4-FFF2-40B4-BE49-F238E27FC236}">
                <a16:creationId xmlns:a16="http://schemas.microsoft.com/office/drawing/2014/main" id="{C822415C-1BBB-4EE8-9F90-7A287D4C8634}"/>
              </a:ext>
            </a:extLst>
          </p:cNvPr>
          <p:cNvCxnSpPr>
            <a:cxnSpLocks/>
            <a:stCxn id="10" idx="3"/>
          </p:cNvCxnSpPr>
          <p:nvPr/>
        </p:nvCxnSpPr>
        <p:spPr>
          <a:xfrm>
            <a:off x="1989066" y="2853514"/>
            <a:ext cx="464574"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9850E9-F8D6-409F-9C06-008BB1A96E3A}"/>
              </a:ext>
            </a:extLst>
          </p:cNvPr>
          <p:cNvCxnSpPr>
            <a:cxnSpLocks/>
          </p:cNvCxnSpPr>
          <p:nvPr/>
        </p:nvCxnSpPr>
        <p:spPr>
          <a:xfrm>
            <a:off x="1989066" y="3882214"/>
            <a:ext cx="464574"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BE806F-D51E-4962-BBC0-976917F9CB34}"/>
              </a:ext>
            </a:extLst>
          </p:cNvPr>
          <p:cNvCxnSpPr>
            <a:cxnSpLocks/>
          </p:cNvCxnSpPr>
          <p:nvPr/>
        </p:nvCxnSpPr>
        <p:spPr>
          <a:xfrm>
            <a:off x="1989066" y="4941394"/>
            <a:ext cx="464574"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4B4E278-2D32-4E55-B50A-CA122C3A7CE7}"/>
              </a:ext>
            </a:extLst>
          </p:cNvPr>
          <p:cNvCxnSpPr/>
          <p:nvPr/>
        </p:nvCxnSpPr>
        <p:spPr>
          <a:xfrm>
            <a:off x="2453640" y="2853514"/>
            <a:ext cx="0" cy="208788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134D818-B3FB-451E-9F9A-54F2760EAFC5}"/>
              </a:ext>
            </a:extLst>
          </p:cNvPr>
          <p:cNvCxnSpPr>
            <a:cxnSpLocks/>
            <a:endCxn id="7" idx="1"/>
          </p:cNvCxnSpPr>
          <p:nvPr/>
        </p:nvCxnSpPr>
        <p:spPr>
          <a:xfrm>
            <a:off x="2453640" y="3882214"/>
            <a:ext cx="149032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712D227-9457-4129-BBF6-43FF113BDF74}"/>
              </a:ext>
            </a:extLst>
          </p:cNvPr>
          <p:cNvCxnSpPr>
            <a:cxnSpLocks/>
            <a:endCxn id="8" idx="1"/>
          </p:cNvCxnSpPr>
          <p:nvPr/>
        </p:nvCxnSpPr>
        <p:spPr>
          <a:xfrm>
            <a:off x="5636727" y="3882214"/>
            <a:ext cx="11063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E2EDB2-5639-46D2-A98B-C3E86A4513D6}"/>
              </a:ext>
            </a:extLst>
          </p:cNvPr>
          <p:cNvCxnSpPr>
            <a:cxnSpLocks/>
            <a:stCxn id="18" idx="1"/>
          </p:cNvCxnSpPr>
          <p:nvPr/>
        </p:nvCxnSpPr>
        <p:spPr>
          <a:xfrm flipH="1">
            <a:off x="9743460" y="2549200"/>
            <a:ext cx="2596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910FFB-49BD-44B5-A40C-92A22B105CA0}"/>
              </a:ext>
            </a:extLst>
          </p:cNvPr>
          <p:cNvCxnSpPr>
            <a:cxnSpLocks/>
          </p:cNvCxnSpPr>
          <p:nvPr/>
        </p:nvCxnSpPr>
        <p:spPr>
          <a:xfrm flipH="1">
            <a:off x="9752778" y="3428896"/>
            <a:ext cx="2596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544BFD-AFFA-48AE-A703-AE4286008CBB}"/>
              </a:ext>
            </a:extLst>
          </p:cNvPr>
          <p:cNvCxnSpPr>
            <a:cxnSpLocks/>
            <a:stCxn id="20" idx="1"/>
          </p:cNvCxnSpPr>
          <p:nvPr/>
        </p:nvCxnSpPr>
        <p:spPr>
          <a:xfrm flipH="1">
            <a:off x="9752778" y="4237572"/>
            <a:ext cx="259659" cy="3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7356291-3F23-4145-B47B-3213AFF38643}"/>
              </a:ext>
            </a:extLst>
          </p:cNvPr>
          <p:cNvCxnSpPr>
            <a:cxnSpLocks/>
          </p:cNvCxnSpPr>
          <p:nvPr/>
        </p:nvCxnSpPr>
        <p:spPr>
          <a:xfrm>
            <a:off x="9752778" y="2549200"/>
            <a:ext cx="0" cy="25850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94252F5-1599-4420-A4C2-84840998E979}"/>
              </a:ext>
            </a:extLst>
          </p:cNvPr>
          <p:cNvCxnSpPr>
            <a:cxnSpLocks/>
          </p:cNvCxnSpPr>
          <p:nvPr/>
        </p:nvCxnSpPr>
        <p:spPr>
          <a:xfrm>
            <a:off x="5643561" y="3587395"/>
            <a:ext cx="1106348" cy="1"/>
          </a:xfrm>
          <a:prstGeom prst="straightConnector1">
            <a:avLst/>
          </a:prstGeom>
          <a:ln w="31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B2A3FA7-5A18-4558-9753-EA7A36D15510}"/>
              </a:ext>
            </a:extLst>
          </p:cNvPr>
          <p:cNvCxnSpPr>
            <a:cxnSpLocks/>
          </p:cNvCxnSpPr>
          <p:nvPr/>
        </p:nvCxnSpPr>
        <p:spPr>
          <a:xfrm>
            <a:off x="8442667" y="3587395"/>
            <a:ext cx="931172" cy="0"/>
          </a:xfrm>
          <a:prstGeom prst="straightConnector1">
            <a:avLst/>
          </a:prstGeom>
          <a:ln w="31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7F058EB-DDE0-48C5-9203-0080C620EED2}"/>
              </a:ext>
            </a:extLst>
          </p:cNvPr>
          <p:cNvCxnSpPr>
            <a:cxnSpLocks/>
            <a:endCxn id="9" idx="1"/>
          </p:cNvCxnSpPr>
          <p:nvPr/>
        </p:nvCxnSpPr>
        <p:spPr>
          <a:xfrm flipV="1">
            <a:off x="8442667" y="3891682"/>
            <a:ext cx="931172" cy="24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948302B-A8FF-4E26-A4FE-59CDCB7832FD}"/>
              </a:ext>
            </a:extLst>
          </p:cNvPr>
          <p:cNvCxnSpPr>
            <a:cxnSpLocks/>
          </p:cNvCxnSpPr>
          <p:nvPr/>
        </p:nvCxnSpPr>
        <p:spPr>
          <a:xfrm>
            <a:off x="2999981" y="3587395"/>
            <a:ext cx="943988" cy="0"/>
          </a:xfrm>
          <a:prstGeom prst="straightConnector1">
            <a:avLst/>
          </a:prstGeom>
          <a:ln w="31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D0A35D27-30E8-40B5-A1C8-DED7B738C422}"/>
              </a:ext>
            </a:extLst>
          </p:cNvPr>
          <p:cNvSpPr/>
          <p:nvPr/>
        </p:nvSpPr>
        <p:spPr>
          <a:xfrm>
            <a:off x="10012437" y="4697000"/>
            <a:ext cx="1262266" cy="6734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26373F"/>
                </a:solidFill>
                <a:effectLst/>
              </a:rPr>
              <a:t>Storge system</a:t>
            </a:r>
            <a:r>
              <a:rPr lang="en-US" b="1" i="0" dirty="0">
                <a:solidFill>
                  <a:srgbClr val="26373F"/>
                </a:solidFill>
                <a:effectLst/>
                <a:latin typeface="Avalon"/>
              </a:rPr>
              <a:t> </a:t>
            </a:r>
          </a:p>
        </p:txBody>
      </p:sp>
      <p:cxnSp>
        <p:nvCxnSpPr>
          <p:cNvPr id="94" name="Straight Connector 93">
            <a:extLst>
              <a:ext uri="{FF2B5EF4-FFF2-40B4-BE49-F238E27FC236}">
                <a16:creationId xmlns:a16="http://schemas.microsoft.com/office/drawing/2014/main" id="{0B5CEFE7-C648-4297-A1FE-4DB4EB6644FE}"/>
              </a:ext>
            </a:extLst>
          </p:cNvPr>
          <p:cNvCxnSpPr>
            <a:cxnSpLocks/>
          </p:cNvCxnSpPr>
          <p:nvPr/>
        </p:nvCxnSpPr>
        <p:spPr>
          <a:xfrm flipH="1">
            <a:off x="9752778" y="5134289"/>
            <a:ext cx="2596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9CA29A8A-4332-47B6-852F-27F74BC66AA3}"/>
              </a:ext>
            </a:extLst>
          </p:cNvPr>
          <p:cNvSpPr/>
          <p:nvPr/>
        </p:nvSpPr>
        <p:spPr>
          <a:xfrm>
            <a:off x="4889644" y="826963"/>
            <a:ext cx="2736560" cy="13186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Communication And Controlling Center</a:t>
            </a:r>
          </a:p>
        </p:txBody>
      </p:sp>
      <p:cxnSp>
        <p:nvCxnSpPr>
          <p:cNvPr id="107" name="Straight Arrow Connector 106">
            <a:extLst>
              <a:ext uri="{FF2B5EF4-FFF2-40B4-BE49-F238E27FC236}">
                <a16:creationId xmlns:a16="http://schemas.microsoft.com/office/drawing/2014/main" id="{5D79F05A-3F38-4EF6-BA15-1ADD8C8E7AEB}"/>
              </a:ext>
            </a:extLst>
          </p:cNvPr>
          <p:cNvCxnSpPr>
            <a:cxnSpLocks/>
            <a:endCxn id="106" idx="2"/>
          </p:cNvCxnSpPr>
          <p:nvPr/>
        </p:nvCxnSpPr>
        <p:spPr>
          <a:xfrm flipV="1">
            <a:off x="3012797" y="1486301"/>
            <a:ext cx="1876847" cy="743010"/>
          </a:xfrm>
          <a:prstGeom prst="straightConnector1">
            <a:avLst/>
          </a:prstGeom>
          <a:ln w="31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389D3C7-D6D4-4E4B-8E7C-07E10121F47C}"/>
              </a:ext>
            </a:extLst>
          </p:cNvPr>
          <p:cNvCxnSpPr>
            <a:cxnSpLocks/>
            <a:endCxn id="106" idx="3"/>
          </p:cNvCxnSpPr>
          <p:nvPr/>
        </p:nvCxnSpPr>
        <p:spPr>
          <a:xfrm flipV="1">
            <a:off x="4787754" y="1952523"/>
            <a:ext cx="502650" cy="1417780"/>
          </a:xfrm>
          <a:prstGeom prst="straightConnector1">
            <a:avLst/>
          </a:prstGeom>
          <a:ln w="31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0764555-CAFC-4E2E-B45B-2095FF3508D8}"/>
              </a:ext>
            </a:extLst>
          </p:cNvPr>
          <p:cNvCxnSpPr>
            <a:cxnSpLocks/>
            <a:endCxn id="106" idx="6"/>
          </p:cNvCxnSpPr>
          <p:nvPr/>
        </p:nvCxnSpPr>
        <p:spPr>
          <a:xfrm flipH="1" flipV="1">
            <a:off x="7626204" y="1486301"/>
            <a:ext cx="1765322" cy="625998"/>
          </a:xfrm>
          <a:prstGeom prst="straightConnector1">
            <a:avLst/>
          </a:prstGeom>
          <a:ln w="31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F7FCE0B-FFBA-4A75-AB91-2694A80B18F0}"/>
              </a:ext>
            </a:extLst>
          </p:cNvPr>
          <p:cNvCxnSpPr>
            <a:cxnSpLocks/>
            <a:stCxn id="8" idx="0"/>
            <a:endCxn id="106" idx="5"/>
          </p:cNvCxnSpPr>
          <p:nvPr/>
        </p:nvCxnSpPr>
        <p:spPr>
          <a:xfrm flipH="1" flipV="1">
            <a:off x="7225444" y="1952523"/>
            <a:ext cx="364010" cy="1425280"/>
          </a:xfrm>
          <a:prstGeom prst="straightConnector1">
            <a:avLst/>
          </a:prstGeom>
          <a:ln w="31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A4F852B3-82BC-4CA3-9710-4F6A5E73F4BE}"/>
              </a:ext>
            </a:extLst>
          </p:cNvPr>
          <p:cNvSpPr/>
          <p:nvPr/>
        </p:nvSpPr>
        <p:spPr>
          <a:xfrm>
            <a:off x="396240" y="726132"/>
            <a:ext cx="11399520" cy="5798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513779F0-78E3-43EF-B0C3-3C9A640B777B}"/>
              </a:ext>
            </a:extLst>
          </p:cNvPr>
          <p:cNvSpPr txBox="1"/>
          <p:nvPr/>
        </p:nvSpPr>
        <p:spPr>
          <a:xfrm>
            <a:off x="7626204" y="5919149"/>
            <a:ext cx="4169556" cy="738664"/>
          </a:xfrm>
          <a:prstGeom prst="rect">
            <a:avLst/>
          </a:prstGeom>
          <a:noFill/>
        </p:spPr>
        <p:txBody>
          <a:bodyPr wrap="square" rtlCol="0">
            <a:spAutoFit/>
          </a:bodyPr>
          <a:lstStyle/>
          <a:p>
            <a:r>
              <a:rPr lang="en-US" dirty="0"/>
              <a:t>Power flow line</a:t>
            </a:r>
          </a:p>
          <a:p>
            <a:r>
              <a:rPr lang="en-US" dirty="0"/>
              <a:t>2-way communication and data flow line  </a:t>
            </a:r>
          </a:p>
          <a:p>
            <a:r>
              <a:rPr lang="en-US" dirty="0"/>
              <a:t> </a:t>
            </a:r>
          </a:p>
        </p:txBody>
      </p:sp>
      <p:cxnSp>
        <p:nvCxnSpPr>
          <p:cNvPr id="126" name="Straight Arrow Connector 125">
            <a:extLst>
              <a:ext uri="{FF2B5EF4-FFF2-40B4-BE49-F238E27FC236}">
                <a16:creationId xmlns:a16="http://schemas.microsoft.com/office/drawing/2014/main" id="{BDC0F8C6-46A4-4567-AEF8-750BA66DF288}"/>
              </a:ext>
            </a:extLst>
          </p:cNvPr>
          <p:cNvCxnSpPr>
            <a:cxnSpLocks/>
          </p:cNvCxnSpPr>
          <p:nvPr/>
        </p:nvCxnSpPr>
        <p:spPr>
          <a:xfrm>
            <a:off x="9083040" y="6086934"/>
            <a:ext cx="10464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E51227E9-4FBE-45A7-8352-8E0281CB6237}"/>
              </a:ext>
            </a:extLst>
          </p:cNvPr>
          <p:cNvCxnSpPr>
            <a:cxnSpLocks/>
          </p:cNvCxnSpPr>
          <p:nvPr/>
        </p:nvCxnSpPr>
        <p:spPr>
          <a:xfrm>
            <a:off x="10904309" y="6279795"/>
            <a:ext cx="740788" cy="0"/>
          </a:xfrm>
          <a:prstGeom prst="straightConnector1">
            <a:avLst/>
          </a:prstGeom>
          <a:ln w="31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460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j-lt"/>
                <a:ea typeface="Montserrat"/>
                <a:cs typeface="Montserrat"/>
                <a:sym typeface="Montserrat"/>
              </a:rPr>
              <a:t>Use Cases &amp; Testing</a:t>
            </a:r>
            <a:endParaRPr lang="en-US" sz="1400" b="0" i="0" u="none" strike="noStrike" cap="none" dirty="0">
              <a:solidFill>
                <a:srgbClr val="000000"/>
              </a:solidFill>
              <a:latin typeface="+mj-lt"/>
              <a:ea typeface="Arial"/>
              <a:cs typeface="Arial"/>
              <a:sym typeface="Arial"/>
            </a:endParaRPr>
          </a:p>
        </p:txBody>
      </p:sp>
      <p:sp>
        <p:nvSpPr>
          <p:cNvPr id="8" name="Rectangle 3">
            <a:extLst>
              <a:ext uri="{FF2B5EF4-FFF2-40B4-BE49-F238E27FC236}">
                <a16:creationId xmlns:a16="http://schemas.microsoft.com/office/drawing/2014/main" id="{7C7AB682-F74A-4764-AB28-FC84A3AB560A}"/>
              </a:ext>
            </a:extLst>
          </p:cNvPr>
          <p:cNvSpPr>
            <a:spLocks noChangeArrowheads="1"/>
          </p:cNvSpPr>
          <p:nvPr/>
        </p:nvSpPr>
        <p:spPr bwMode="auto">
          <a:xfrm rot="10800000" flipV="1">
            <a:off x="89077" y="1550448"/>
            <a:ext cx="5888935"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rial" panose="020B0604020202020204" pitchFamily="34" charset="0"/>
              </a:rPr>
              <a:t>Use Cases</a:t>
            </a:r>
          </a:p>
          <a:p>
            <a:pPr marR="0" lvl="0" algn="just"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rial" panose="020B0604020202020204" pitchFamily="34" charset="0"/>
              </a:rPr>
              <a:t>1. Solar and Wind</a:t>
            </a:r>
            <a:r>
              <a:rPr kumimoji="0" lang="en-US" altLang="en-US" sz="1500" b="0" i="0" u="none" strike="noStrike" cap="none" normalizeH="0" baseline="0" dirty="0">
                <a:ln>
                  <a:noFill/>
                </a:ln>
                <a:solidFill>
                  <a:schemeClr val="tx1"/>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These renewable sources generate electricity based on real-time data (solar irradiance for solar panels and wind speed for wind turbines).</a:t>
            </a:r>
          </a:p>
          <a:p>
            <a:pPr marR="0" lvl="0" algn="just"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rial" panose="020B0604020202020204" pitchFamily="34" charset="0"/>
              </a:rPr>
              <a:t>2. Backup Generator</a:t>
            </a:r>
            <a:r>
              <a:rPr kumimoji="0" lang="en-US" altLang="en-US" sz="1500" b="0" i="0" u="none" strike="noStrike" cap="none" normalizeH="0" baseline="0" dirty="0">
                <a:ln>
                  <a:noFill/>
                </a:ln>
                <a:solidFill>
                  <a:schemeClr val="tx1"/>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diesel generator serves as a backup, activating automatically when renewable sources cannot meet demand.</a:t>
            </a:r>
          </a:p>
          <a:p>
            <a:pPr marR="0" lvl="0" algn="just"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rial" panose="020B0604020202020204" pitchFamily="34" charset="0"/>
              </a:rPr>
              <a:t>3. Energy Storage</a:t>
            </a:r>
            <a:r>
              <a:rPr kumimoji="0" lang="en-US" altLang="en-US" sz="1500" b="0" i="0" u="none" strike="noStrike" cap="none" normalizeH="0" baseline="0" dirty="0">
                <a:ln>
                  <a:noFill/>
                </a:ln>
                <a:solidFill>
                  <a:schemeClr val="tx1"/>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battery system stores excess energy produced by solar and wind, supplying it during periods of high demand.</a:t>
            </a:r>
          </a:p>
          <a:p>
            <a:pPr marR="0" lvl="0" algn="just"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rial" panose="020B0604020202020204" pitchFamily="34" charset="0"/>
              </a:rPr>
              <a:t>4. Load Management</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As a smart grid, the system adjusts the distribution of energy from these sources according to real-time load requirements, ensuring efficient supply based on demand. </a:t>
            </a:r>
          </a:p>
        </p:txBody>
      </p:sp>
      <p:sp>
        <p:nvSpPr>
          <p:cNvPr id="7" name="Rectangle 3">
            <a:extLst>
              <a:ext uri="{FF2B5EF4-FFF2-40B4-BE49-F238E27FC236}">
                <a16:creationId xmlns:a16="http://schemas.microsoft.com/office/drawing/2014/main" id="{0DE139A9-7134-4FBD-8C20-C63534005A31}"/>
              </a:ext>
            </a:extLst>
          </p:cNvPr>
          <p:cNvSpPr>
            <a:spLocks noChangeArrowheads="1"/>
          </p:cNvSpPr>
          <p:nvPr/>
        </p:nvSpPr>
        <p:spPr bwMode="auto">
          <a:xfrm rot="10800000" flipV="1">
            <a:off x="5978012" y="1550448"/>
            <a:ext cx="5958883"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b="1" dirty="0"/>
              <a:t>Test Cases</a:t>
            </a:r>
          </a:p>
          <a:p>
            <a:pPr algn="just"/>
            <a:r>
              <a:rPr lang="en-US" b="1" dirty="0"/>
              <a:t>1. Using PLL Loop for PWM Generator:</a:t>
            </a:r>
          </a:p>
          <a:p>
            <a:pPr marL="285750" indent="-285750" algn="just">
              <a:buFont typeface="Arial" panose="020B0604020202020204" pitchFamily="34" charset="0"/>
              <a:buChar char="•"/>
            </a:pPr>
            <a:r>
              <a:rPr lang="en-US" dirty="0"/>
              <a:t>Test synchronization with grid frequency and stability under disturbances.</a:t>
            </a:r>
          </a:p>
          <a:p>
            <a:pPr algn="just"/>
            <a:r>
              <a:rPr lang="en-US" b="1" dirty="0"/>
              <a:t>2. Different Environmental Conditions for Renewable Sources:</a:t>
            </a:r>
          </a:p>
          <a:p>
            <a:pPr marL="285750" indent="-285750" algn="just">
              <a:buFont typeface="Arial" panose="020B0604020202020204" pitchFamily="34" charset="0"/>
              <a:buChar char="•"/>
            </a:pPr>
            <a:r>
              <a:rPr lang="en-US" dirty="0"/>
              <a:t>Test power output variability with changing solar irradiance, temperature, and wind speeds.</a:t>
            </a:r>
          </a:p>
          <a:p>
            <a:pPr algn="just"/>
            <a:r>
              <a:rPr lang="en-US" b="1" dirty="0"/>
              <a:t>3. Different Types of Loads:</a:t>
            </a:r>
          </a:p>
          <a:p>
            <a:pPr marL="285750" indent="-285750" algn="just">
              <a:buFont typeface="Arial" panose="020B0604020202020204" pitchFamily="34" charset="0"/>
              <a:buChar char="•"/>
            </a:pPr>
            <a:r>
              <a:rPr lang="en-US" dirty="0"/>
              <a:t>Test grid response with inductive, capacitive, and resistive loads for power balance.</a:t>
            </a:r>
          </a:p>
          <a:p>
            <a:pPr algn="just"/>
            <a:r>
              <a:rPr lang="en-US" b="1" dirty="0"/>
              <a:t>4. Grid Fault Condition Testing:</a:t>
            </a:r>
          </a:p>
          <a:p>
            <a:pPr marL="285750" indent="-285750" algn="just">
              <a:buFont typeface="Arial" panose="020B0604020202020204" pitchFamily="34" charset="0"/>
              <a:buChar char="•"/>
            </a:pPr>
            <a:r>
              <a:rPr lang="en-US" dirty="0"/>
              <a:t>Simulate faults (e.g., short circuits) to check fault detection and recovery</a:t>
            </a:r>
          </a:p>
        </p:txBody>
      </p:sp>
    </p:spTree>
    <p:extLst>
      <p:ext uri="{BB962C8B-B14F-4D97-AF65-F5344CB8AC3E}">
        <p14:creationId xmlns:p14="http://schemas.microsoft.com/office/powerpoint/2010/main" val="1995428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j-lt"/>
                <a:ea typeface="Montserrat"/>
                <a:cs typeface="Montserrat"/>
                <a:sym typeface="Montserrat"/>
              </a:rPr>
              <a:t>Implementation and Results  </a:t>
            </a:r>
            <a:endParaRPr lang="en-US" sz="1400" b="0" i="0" u="none" strike="noStrike" cap="none" dirty="0">
              <a:solidFill>
                <a:srgbClr val="000000"/>
              </a:solidFill>
              <a:latin typeface="+mj-lt"/>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mj-lt"/>
                <a:ea typeface="Verdana" panose="020B0604030504040204" pitchFamily="34" charset="0"/>
              </a:rPr>
              <a:t>Results </a:t>
            </a:r>
          </a:p>
          <a:p>
            <a:pPr marL="0" marR="0" lvl="0" indent="0" rtl="0">
              <a:lnSpc>
                <a:spcPct val="100000"/>
              </a:lnSpc>
              <a:spcBef>
                <a:spcPts val="0"/>
              </a:spcBef>
              <a:spcAft>
                <a:spcPts val="0"/>
              </a:spcAft>
              <a:buNone/>
            </a:pPr>
            <a:endParaRPr lang="en-IN" dirty="0">
              <a:latin typeface="+mj-lt"/>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mj-lt"/>
                <a:ea typeface="Verdana" panose="020B0604030504040204" pitchFamily="34" charset="0"/>
              </a:rPr>
              <a:t>MATLAB Implementation</a:t>
            </a:r>
          </a:p>
          <a:p>
            <a:pPr marR="0" lvl="0" rtl="0">
              <a:lnSpc>
                <a:spcPct val="100000"/>
              </a:lnSpc>
              <a:spcBef>
                <a:spcPts val="0"/>
              </a:spcBef>
              <a:spcAft>
                <a:spcPts val="0"/>
              </a:spcAft>
            </a:pPr>
            <a:endParaRPr lang="en-IN" dirty="0">
              <a:latin typeface="+mj-lt"/>
              <a:ea typeface="Verdana" panose="020B0604030504040204" pitchFamily="34" charset="0"/>
            </a:endParaRPr>
          </a:p>
        </p:txBody>
      </p:sp>
      <p:pic>
        <p:nvPicPr>
          <p:cNvPr id="16" name="Picture 15">
            <a:extLst>
              <a:ext uri="{FF2B5EF4-FFF2-40B4-BE49-F238E27FC236}">
                <a16:creationId xmlns:a16="http://schemas.microsoft.com/office/drawing/2014/main" id="{75A97AC3-C849-46C3-9E76-DA3A46CC38C4}"/>
              </a:ext>
            </a:extLst>
          </p:cNvPr>
          <p:cNvPicPr>
            <a:picLocks noChangeAspect="1"/>
          </p:cNvPicPr>
          <p:nvPr/>
        </p:nvPicPr>
        <p:blipFill>
          <a:blip r:embed="rId2"/>
          <a:stretch>
            <a:fillRect/>
          </a:stretch>
        </p:blipFill>
        <p:spPr>
          <a:xfrm>
            <a:off x="0" y="1670866"/>
            <a:ext cx="8807386" cy="4681362"/>
          </a:xfrm>
          <a:prstGeom prst="rect">
            <a:avLst/>
          </a:prstGeom>
        </p:spPr>
      </p:pic>
      <p:sp>
        <p:nvSpPr>
          <p:cNvPr id="18" name="TextBox 17">
            <a:extLst>
              <a:ext uri="{FF2B5EF4-FFF2-40B4-BE49-F238E27FC236}">
                <a16:creationId xmlns:a16="http://schemas.microsoft.com/office/drawing/2014/main" id="{332D4AF2-340F-4FF9-B82B-6B7A0AB5E9D2}"/>
              </a:ext>
            </a:extLst>
          </p:cNvPr>
          <p:cNvSpPr txBox="1"/>
          <p:nvPr/>
        </p:nvSpPr>
        <p:spPr>
          <a:xfrm>
            <a:off x="8846714" y="2677497"/>
            <a:ext cx="3305958"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Total System Capacity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380 kW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Solar Farm</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100 kW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Wind Farm</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120 kW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Diesel Generator</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50 kW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Battery Storage</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110 kWh</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Total Load</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285 kW</a:t>
            </a:r>
            <a:r>
              <a:rPr kumimoji="0" lang="en-US" altLang="en-US" sz="1600" b="0" i="0" u="none" strike="noStrike" cap="none" normalizeH="0" baseline="0" dirty="0">
                <a:ln>
                  <a:noFill/>
                </a:ln>
                <a:solidFill>
                  <a:schemeClr val="tx1"/>
                </a:solidFill>
                <a:effectLst/>
                <a:latin typeface="Arial" panose="020B0604020202020204" pitchFamily="34" charset="0"/>
              </a:rPr>
              <a:t> (Residential, Commercial, Industrial)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endParaRPr lang="en-US" sz="1600" dirty="0"/>
          </a:p>
        </p:txBody>
      </p:sp>
    </p:spTree>
    <p:extLst>
      <p:ext uri="{BB962C8B-B14F-4D97-AF65-F5344CB8AC3E}">
        <p14:creationId xmlns:p14="http://schemas.microsoft.com/office/powerpoint/2010/main" val="1229190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3C7389-3092-4BC9-B0A6-1ECDF2D61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4" name="Picture 3">
            <a:extLst>
              <a:ext uri="{FF2B5EF4-FFF2-40B4-BE49-F238E27FC236}">
                <a16:creationId xmlns:a16="http://schemas.microsoft.com/office/drawing/2014/main" id="{302CF363-BD8A-4DA6-A098-57116E50FB80}"/>
              </a:ext>
            </a:extLst>
          </p:cNvPr>
          <p:cNvPicPr>
            <a:picLocks noChangeAspect="1"/>
          </p:cNvPicPr>
          <p:nvPr/>
        </p:nvPicPr>
        <p:blipFill>
          <a:blip r:embed="rId2"/>
          <a:stretch>
            <a:fillRect/>
          </a:stretch>
        </p:blipFill>
        <p:spPr>
          <a:xfrm>
            <a:off x="2863002" y="629107"/>
            <a:ext cx="8518316" cy="5965050"/>
          </a:xfrm>
          <a:prstGeom prst="rect">
            <a:avLst/>
          </a:prstGeom>
        </p:spPr>
      </p:pic>
      <p:sp>
        <p:nvSpPr>
          <p:cNvPr id="5" name="TextBox 4">
            <a:extLst>
              <a:ext uri="{FF2B5EF4-FFF2-40B4-BE49-F238E27FC236}">
                <a16:creationId xmlns:a16="http://schemas.microsoft.com/office/drawing/2014/main" id="{029E79CF-3564-4A43-8A0F-2D0586CDA6F9}"/>
              </a:ext>
            </a:extLst>
          </p:cNvPr>
          <p:cNvSpPr txBox="1"/>
          <p:nvPr/>
        </p:nvSpPr>
        <p:spPr>
          <a:xfrm>
            <a:off x="203200" y="883921"/>
            <a:ext cx="1757680" cy="338554"/>
          </a:xfrm>
          <a:prstGeom prst="rect">
            <a:avLst/>
          </a:prstGeom>
          <a:noFill/>
        </p:spPr>
        <p:txBody>
          <a:bodyPr wrap="square" rtlCol="0">
            <a:spAutoFit/>
          </a:bodyPr>
          <a:lstStyle/>
          <a:p>
            <a:r>
              <a:rPr lang="en-US" sz="1600" dirty="0"/>
              <a:t>Output power</a:t>
            </a:r>
          </a:p>
        </p:txBody>
      </p:sp>
    </p:spTree>
    <p:extLst>
      <p:ext uri="{BB962C8B-B14F-4D97-AF65-F5344CB8AC3E}">
        <p14:creationId xmlns:p14="http://schemas.microsoft.com/office/powerpoint/2010/main" val="382722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26A67A-5046-431E-9215-562F2419D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7" name="Picture 6">
            <a:extLst>
              <a:ext uri="{FF2B5EF4-FFF2-40B4-BE49-F238E27FC236}">
                <a16:creationId xmlns:a16="http://schemas.microsoft.com/office/drawing/2014/main" id="{95EB56E1-DAFF-4923-8D19-91C2B0A1FEF2}"/>
              </a:ext>
            </a:extLst>
          </p:cNvPr>
          <p:cNvPicPr>
            <a:picLocks noChangeAspect="1"/>
          </p:cNvPicPr>
          <p:nvPr/>
        </p:nvPicPr>
        <p:blipFill>
          <a:blip r:embed="rId2"/>
          <a:stretch>
            <a:fillRect/>
          </a:stretch>
        </p:blipFill>
        <p:spPr>
          <a:xfrm>
            <a:off x="99391" y="1351722"/>
            <a:ext cx="7928003" cy="3871047"/>
          </a:xfrm>
          <a:prstGeom prst="rect">
            <a:avLst/>
          </a:prstGeom>
        </p:spPr>
      </p:pic>
      <p:sp>
        <p:nvSpPr>
          <p:cNvPr id="9" name="TextBox 8">
            <a:extLst>
              <a:ext uri="{FF2B5EF4-FFF2-40B4-BE49-F238E27FC236}">
                <a16:creationId xmlns:a16="http://schemas.microsoft.com/office/drawing/2014/main" id="{E0F5A46F-D2AA-4447-8621-4BEE4B9B469D}"/>
              </a:ext>
            </a:extLst>
          </p:cNvPr>
          <p:cNvSpPr txBox="1"/>
          <p:nvPr/>
        </p:nvSpPr>
        <p:spPr>
          <a:xfrm>
            <a:off x="8199782" y="1517530"/>
            <a:ext cx="3677479" cy="3539430"/>
          </a:xfrm>
          <a:prstGeom prst="rect">
            <a:avLst/>
          </a:prstGeom>
          <a:noFill/>
        </p:spPr>
        <p:txBody>
          <a:bodyPr wrap="square">
            <a:spAutoFit/>
          </a:bodyPr>
          <a:lstStyle/>
          <a:p>
            <a:pPr algn="just"/>
            <a:r>
              <a:rPr lang="en-US" dirty="0"/>
              <a:t>In our project, we integrated four power sources: a solar farm providing 20%, a wind farm at 100% capacity, a diesel generator at 20%, and battery storage also at 20%. While the total output meets load demands, some imbalance exists due to the lack of a sophisticated control system. Unlike existing technologies that focus on direct current and voltage measurements, our approach implemented each subsystem individually before integration, resulting in a comprehensive design. Future phases will develop a control system to improve efficiency, while the solar and wind farms dynamically adjust outputs based on real-time data.</a:t>
            </a:r>
          </a:p>
        </p:txBody>
      </p:sp>
      <p:sp>
        <p:nvSpPr>
          <p:cNvPr id="10" name="TextBox 9">
            <a:extLst>
              <a:ext uri="{FF2B5EF4-FFF2-40B4-BE49-F238E27FC236}">
                <a16:creationId xmlns:a16="http://schemas.microsoft.com/office/drawing/2014/main" id="{F6A725C4-19FD-4899-AAB2-7F9B4D8AE792}"/>
              </a:ext>
            </a:extLst>
          </p:cNvPr>
          <p:cNvSpPr txBox="1"/>
          <p:nvPr/>
        </p:nvSpPr>
        <p:spPr>
          <a:xfrm>
            <a:off x="325120" y="985520"/>
            <a:ext cx="3098800" cy="307777"/>
          </a:xfrm>
          <a:prstGeom prst="rect">
            <a:avLst/>
          </a:prstGeom>
          <a:noFill/>
        </p:spPr>
        <p:txBody>
          <a:bodyPr wrap="square" rtlCol="0">
            <a:spAutoFit/>
          </a:bodyPr>
          <a:lstStyle/>
          <a:p>
            <a:pPr marL="285750" indent="-285750">
              <a:buFont typeface="Arial" panose="020B0604020202020204" pitchFamily="34" charset="0"/>
              <a:buChar char="•"/>
            </a:pPr>
            <a:r>
              <a:rPr lang="en-US" dirty="0"/>
              <a:t>Output Graph Results</a:t>
            </a:r>
          </a:p>
        </p:txBody>
      </p:sp>
    </p:spTree>
    <p:extLst>
      <p:ext uri="{BB962C8B-B14F-4D97-AF65-F5344CB8AC3E}">
        <p14:creationId xmlns:p14="http://schemas.microsoft.com/office/powerpoint/2010/main" val="473353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838200"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n-lt"/>
                <a:ea typeface="Montserrat"/>
                <a:cs typeface="Montserrat"/>
                <a:sym typeface="Montserrat"/>
              </a:rPr>
              <a:t>Contribution</a:t>
            </a:r>
            <a:endParaRPr lang="en-US" sz="1400" b="0" i="0" u="none" strike="noStrike" cap="none" dirty="0">
              <a:solidFill>
                <a:srgbClr val="000000"/>
              </a:solidFill>
              <a:latin typeface="+mn-lt"/>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334296" y="1122239"/>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mn-lt"/>
                <a:ea typeface="Verdana" panose="020B0604030504040204" pitchFamily="34" charset="0"/>
              </a:rPr>
              <a:t>Team Progress and Movement</a:t>
            </a:r>
          </a:p>
          <a:p>
            <a:pPr marL="285750" marR="0" lvl="0" indent="-285750" rtl="0">
              <a:lnSpc>
                <a:spcPct val="100000"/>
              </a:lnSpc>
              <a:spcBef>
                <a:spcPts val="0"/>
              </a:spcBef>
              <a:spcAft>
                <a:spcPts val="0"/>
              </a:spcAft>
              <a:buFont typeface="Arial" panose="020B0604020202020204" pitchFamily="34" charset="0"/>
              <a:buChar char="•"/>
            </a:pPr>
            <a:r>
              <a:rPr lang="en-IN" dirty="0">
                <a:latin typeface="+mn-lt"/>
                <a:ea typeface="Verdana" panose="020B0604030504040204" pitchFamily="34" charset="0"/>
              </a:rPr>
              <a:t>Literature review</a:t>
            </a:r>
          </a:p>
          <a:p>
            <a:pPr marL="285750" marR="0" lvl="0" indent="-285750" rtl="0">
              <a:lnSpc>
                <a:spcPct val="100000"/>
              </a:lnSpc>
              <a:spcBef>
                <a:spcPts val="0"/>
              </a:spcBef>
              <a:spcAft>
                <a:spcPts val="0"/>
              </a:spcAft>
              <a:buFont typeface="Arial" panose="020B0604020202020204" pitchFamily="34" charset="0"/>
              <a:buChar char="•"/>
            </a:pPr>
            <a:r>
              <a:rPr lang="en-IN" dirty="0">
                <a:latin typeface="+mn-lt"/>
                <a:ea typeface="Verdana" panose="020B0604030504040204" pitchFamily="34" charset="0"/>
              </a:rPr>
              <a:t>Abstract</a:t>
            </a:r>
          </a:p>
          <a:p>
            <a:pPr marL="285750" marR="0" lvl="0" indent="-285750" rtl="0">
              <a:lnSpc>
                <a:spcPct val="100000"/>
              </a:lnSpc>
              <a:spcBef>
                <a:spcPts val="0"/>
              </a:spcBef>
              <a:spcAft>
                <a:spcPts val="0"/>
              </a:spcAft>
              <a:buFont typeface="Arial" panose="020B0604020202020204" pitchFamily="34" charset="0"/>
              <a:buChar char="•"/>
            </a:pPr>
            <a:r>
              <a:rPr lang="en-IN" dirty="0">
                <a:latin typeface="+mn-lt"/>
                <a:ea typeface="Verdana" panose="020B0604030504040204" pitchFamily="34" charset="0"/>
              </a:rPr>
              <a:t>Studying the existing models</a:t>
            </a:r>
          </a:p>
          <a:p>
            <a:pPr marL="285750" marR="0" lvl="0" indent="-285750" rtl="0">
              <a:lnSpc>
                <a:spcPct val="100000"/>
              </a:lnSpc>
              <a:spcBef>
                <a:spcPts val="0"/>
              </a:spcBef>
              <a:spcAft>
                <a:spcPts val="0"/>
              </a:spcAft>
              <a:buFont typeface="Arial" panose="020B0604020202020204" pitchFamily="34" charset="0"/>
              <a:buChar char="•"/>
            </a:pPr>
            <a:r>
              <a:rPr lang="en-IN" dirty="0">
                <a:latin typeface="+mn-lt"/>
                <a:ea typeface="Verdana" panose="020B0604030504040204" pitchFamily="34" charset="0"/>
              </a:rPr>
              <a:t>Data collection</a:t>
            </a:r>
          </a:p>
          <a:p>
            <a:pPr marL="285750" marR="0" lvl="0" indent="-285750" rtl="0">
              <a:lnSpc>
                <a:spcPct val="100000"/>
              </a:lnSpc>
              <a:spcBef>
                <a:spcPts val="0"/>
              </a:spcBef>
              <a:spcAft>
                <a:spcPts val="0"/>
              </a:spcAft>
              <a:buFont typeface="Arial" panose="020B0604020202020204" pitchFamily="34" charset="0"/>
              <a:buChar char="•"/>
            </a:pPr>
            <a:r>
              <a:rPr lang="en-IN" dirty="0">
                <a:latin typeface="+mn-lt"/>
                <a:ea typeface="Verdana" panose="020B0604030504040204" pitchFamily="34" charset="0"/>
              </a:rPr>
              <a:t>Gant chart </a:t>
            </a:r>
          </a:p>
          <a:p>
            <a:pPr marL="285750" marR="0" lvl="0" indent="-285750" rtl="0">
              <a:lnSpc>
                <a:spcPct val="100000"/>
              </a:lnSpc>
              <a:spcBef>
                <a:spcPts val="0"/>
              </a:spcBef>
              <a:spcAft>
                <a:spcPts val="0"/>
              </a:spcAft>
              <a:buFont typeface="Arial" panose="020B0604020202020204" pitchFamily="34" charset="0"/>
              <a:buChar char="•"/>
            </a:pPr>
            <a:r>
              <a:rPr lang="en-IN" dirty="0">
                <a:latin typeface="+mn-lt"/>
                <a:ea typeface="Verdana" panose="020B0604030504040204" pitchFamily="34" charset="0"/>
              </a:rPr>
              <a:t>MATLAB modeling and designing </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mn-lt"/>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194110" y="1122238"/>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mn-lt"/>
                <a:ea typeface="Verdana" panose="020B0604030504040204" pitchFamily="34" charset="0"/>
              </a:rPr>
              <a:t>Individual Contribution </a:t>
            </a:r>
          </a:p>
          <a:p>
            <a:pPr lvl="3"/>
            <a:r>
              <a:rPr lang="en-IN" dirty="0">
                <a:latin typeface="+mn-lt"/>
                <a:ea typeface="Verdana" panose="020B0604030504040204" pitchFamily="34" charset="0"/>
              </a:rPr>
              <a:t>Key contributions: Ahmed </a:t>
            </a:r>
          </a:p>
          <a:p>
            <a:pPr marL="285750" lvl="1" indent="-285750">
              <a:buFont typeface="Arial" panose="020B0604020202020204" pitchFamily="34" charset="0"/>
              <a:buChar char="•"/>
            </a:pPr>
            <a:r>
              <a:rPr lang="en-IN" dirty="0">
                <a:latin typeface="+mn-lt"/>
                <a:ea typeface="Verdana" panose="020B0604030504040204" pitchFamily="34" charset="0"/>
              </a:rPr>
              <a:t>Team leader</a:t>
            </a:r>
          </a:p>
          <a:p>
            <a:pPr marL="285750" lvl="1" indent="-285750">
              <a:buFont typeface="Arial" panose="020B0604020202020204" pitchFamily="34" charset="0"/>
              <a:buChar char="•"/>
            </a:pPr>
            <a:r>
              <a:rPr lang="en-IN" dirty="0">
                <a:latin typeface="+mn-lt"/>
                <a:ea typeface="Verdana" panose="020B0604030504040204" pitchFamily="34" charset="0"/>
              </a:rPr>
              <a:t>MATLAB designing and modelling</a:t>
            </a:r>
          </a:p>
          <a:p>
            <a:pPr marL="285750" lvl="1" indent="-285750">
              <a:buFont typeface="Arial" panose="020B0604020202020204" pitchFamily="34" charset="0"/>
              <a:buChar char="•"/>
            </a:pPr>
            <a:r>
              <a:rPr lang="en-IN" dirty="0">
                <a:latin typeface="+mn-lt"/>
                <a:ea typeface="Verdana" panose="020B0604030504040204" pitchFamily="34" charset="0"/>
              </a:rPr>
              <a:t>Data importing and uploading </a:t>
            </a:r>
          </a:p>
          <a:p>
            <a:pPr marL="285750" lvl="1" indent="-285750">
              <a:buFont typeface="Arial" panose="020B0604020202020204" pitchFamily="34" charset="0"/>
              <a:buChar char="•"/>
            </a:pPr>
            <a:r>
              <a:rPr lang="en-IN" dirty="0">
                <a:latin typeface="+mn-lt"/>
                <a:ea typeface="Verdana" panose="020B0604030504040204" pitchFamily="34" charset="0"/>
              </a:rPr>
              <a:t>Design arrangement</a:t>
            </a:r>
          </a:p>
          <a:p>
            <a:pPr lvl="3"/>
            <a:r>
              <a:rPr lang="en-IN" dirty="0">
                <a:latin typeface="+mn-lt"/>
                <a:ea typeface="Verdana" panose="020B0604030504040204" pitchFamily="34" charset="0"/>
              </a:rPr>
              <a:t>Key contributions: Siva Kumar</a:t>
            </a:r>
          </a:p>
          <a:p>
            <a:pPr marL="285750" lvl="1" indent="-285750">
              <a:buFont typeface="Arial" panose="020B0604020202020204" pitchFamily="34" charset="0"/>
              <a:buChar char="•"/>
            </a:pPr>
            <a:r>
              <a:rPr lang="en-IN" dirty="0">
                <a:latin typeface="+mn-lt"/>
                <a:ea typeface="Verdana" panose="020B0604030504040204" pitchFamily="34" charset="0"/>
              </a:rPr>
              <a:t>MATLAB designing and modelling </a:t>
            </a:r>
          </a:p>
          <a:p>
            <a:pPr marL="285750" lvl="1" indent="-285750">
              <a:buFont typeface="Arial" panose="020B0604020202020204" pitchFamily="34" charset="0"/>
              <a:buChar char="•"/>
            </a:pPr>
            <a:r>
              <a:rPr lang="en-IN" dirty="0">
                <a:latin typeface="+mn-lt"/>
                <a:ea typeface="Verdana" panose="020B0604030504040204" pitchFamily="34" charset="0"/>
              </a:rPr>
              <a:t>Testing and verification of MATLAB models</a:t>
            </a:r>
          </a:p>
          <a:p>
            <a:pPr lvl="3"/>
            <a:r>
              <a:rPr lang="en-IN" dirty="0">
                <a:latin typeface="+mn-lt"/>
                <a:ea typeface="Verdana" panose="020B0604030504040204" pitchFamily="34" charset="0"/>
              </a:rPr>
              <a:t>Key contributions: </a:t>
            </a:r>
            <a:r>
              <a:rPr lang="en-IN" dirty="0" err="1">
                <a:latin typeface="+mn-lt"/>
                <a:ea typeface="Verdana" panose="020B0604030504040204" pitchFamily="34" charset="0"/>
              </a:rPr>
              <a:t>Yashwanth</a:t>
            </a:r>
            <a:r>
              <a:rPr lang="en-IN" dirty="0">
                <a:latin typeface="+mn-lt"/>
                <a:ea typeface="Verdana" panose="020B0604030504040204" pitchFamily="34" charset="0"/>
              </a:rPr>
              <a:t> M</a:t>
            </a:r>
          </a:p>
          <a:p>
            <a:pPr marL="285750" lvl="3" indent="-285750">
              <a:buFont typeface="Arial" panose="020B0604020202020204" pitchFamily="34" charset="0"/>
              <a:buChar char="•"/>
            </a:pPr>
            <a:r>
              <a:rPr lang="en-IN" dirty="0">
                <a:latin typeface="+mn-lt"/>
                <a:ea typeface="Verdana" panose="020B0604030504040204" pitchFamily="34" charset="0"/>
              </a:rPr>
              <a:t>Designing energy storage system in MATLAB. </a:t>
            </a:r>
          </a:p>
          <a:p>
            <a:pPr marL="285750" lvl="3" indent="-285750">
              <a:buFont typeface="Arial" panose="020B0604020202020204" pitchFamily="34" charset="0"/>
              <a:buChar char="•"/>
            </a:pPr>
            <a:r>
              <a:rPr lang="en-IN" dirty="0">
                <a:latin typeface="+mn-lt"/>
                <a:ea typeface="Verdana" panose="020B0604030504040204" pitchFamily="34" charset="0"/>
              </a:rPr>
              <a:t>Gant chart creation and project documentation. </a:t>
            </a:r>
          </a:p>
          <a:p>
            <a:pPr marL="285750" lvl="3" indent="-285750">
              <a:buFont typeface="Arial" panose="020B0604020202020204" pitchFamily="34" charset="0"/>
              <a:buChar char="•"/>
            </a:pPr>
            <a:endParaRPr lang="en-IN" dirty="0">
              <a:latin typeface="+mn-lt"/>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mn-lt"/>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3"/>
            <a:ext cx="11326761" cy="3770042"/>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mj-lt"/>
                <a:ea typeface="Verdana" panose="020B0604030504040204" pitchFamily="34" charset="0"/>
              </a:rPr>
              <a:t>Summary and Conclusion </a:t>
            </a:r>
          </a:p>
          <a:p>
            <a:pPr marR="0" lvl="0" algn="just" rtl="0">
              <a:lnSpc>
                <a:spcPct val="100000"/>
              </a:lnSpc>
              <a:spcBef>
                <a:spcPts val="0"/>
              </a:spcBef>
              <a:spcAft>
                <a:spcPts val="0"/>
              </a:spcAft>
            </a:pPr>
            <a:endParaRPr lang="en-IN" dirty="0">
              <a:latin typeface="+mn-lt"/>
              <a:ea typeface="Verdana" panose="020B0604030504040204" pitchFamily="34" charset="0"/>
            </a:endParaRPr>
          </a:p>
          <a:p>
            <a:pPr marL="285750" marR="0" lvl="0" indent="-285750" algn="just" rtl="0">
              <a:lnSpc>
                <a:spcPct val="100000"/>
              </a:lnSpc>
              <a:spcBef>
                <a:spcPts val="0"/>
              </a:spcBef>
              <a:spcAft>
                <a:spcPts val="0"/>
              </a:spcAft>
              <a:buFont typeface="Arial" panose="020B0604020202020204" pitchFamily="34" charset="0"/>
              <a:buChar char="•"/>
            </a:pPr>
            <a:r>
              <a:rPr lang="en-US" dirty="0">
                <a:latin typeface="+mn-lt"/>
              </a:rPr>
              <a:t>In this project, we successfully designed and integrated a hybrid energy system that includes a solar farm, wind farm, diesel generator, and battery storage system. The solar farm operates based on solar irradiance and temperature data, while the wind farm functions using wind speed data. These energy sources were connected to different types of loads (resistive, capacitive, and inductive), and circuit breakers were incorporated for system protection and control </a:t>
            </a:r>
            <a:r>
              <a:rPr lang="en-US" dirty="0"/>
              <a:t>some imbalance exists due to the lack of a sophisticated control system</a:t>
            </a:r>
            <a:r>
              <a:rPr lang="en-US" dirty="0">
                <a:latin typeface="+mn-lt"/>
              </a:rPr>
              <a:t>.</a:t>
            </a:r>
            <a:endParaRPr lang="en-IN" dirty="0">
              <a:latin typeface="+mn-lt"/>
              <a:ea typeface="Verdana" panose="020B0604030504040204" pitchFamily="34" charset="0"/>
            </a:endParaRPr>
          </a:p>
          <a:p>
            <a:pPr marR="0" lvl="0" rtl="0">
              <a:lnSpc>
                <a:spcPct val="100000"/>
              </a:lnSpc>
              <a:spcBef>
                <a:spcPts val="0"/>
              </a:spcBef>
              <a:spcAft>
                <a:spcPts val="0"/>
              </a:spcAft>
            </a:pPr>
            <a:endParaRPr lang="en-IN" dirty="0">
              <a:latin typeface="+mn-lt"/>
              <a:ea typeface="Verdana" panose="020B0604030504040204" pitchFamily="34" charset="0"/>
            </a:endParaRPr>
          </a:p>
          <a:p>
            <a:pPr marR="0" lvl="0" rtl="0">
              <a:lnSpc>
                <a:spcPct val="100000"/>
              </a:lnSpc>
              <a:spcBef>
                <a:spcPts val="0"/>
              </a:spcBef>
              <a:spcAft>
                <a:spcPts val="0"/>
              </a:spcAft>
            </a:pPr>
            <a:endParaRPr lang="en-IN" dirty="0">
              <a:latin typeface="+mn-lt"/>
              <a:ea typeface="Verdana" panose="020B0604030504040204" pitchFamily="34" charset="0"/>
            </a:endParaRPr>
          </a:p>
          <a:p>
            <a:pPr marR="0" lvl="0" rtl="0">
              <a:lnSpc>
                <a:spcPct val="100000"/>
              </a:lnSpc>
              <a:spcBef>
                <a:spcPts val="0"/>
              </a:spcBef>
              <a:spcAft>
                <a:spcPts val="0"/>
              </a:spcAft>
            </a:pPr>
            <a:endParaRPr lang="en-IN" dirty="0">
              <a:latin typeface="+mn-lt"/>
              <a:ea typeface="Verdana" panose="020B0604030504040204" pitchFamily="34" charset="0"/>
            </a:endParaRPr>
          </a:p>
          <a:p>
            <a:pPr marR="0" lvl="0" rtl="0">
              <a:lnSpc>
                <a:spcPct val="100000"/>
              </a:lnSpc>
              <a:spcBef>
                <a:spcPts val="0"/>
              </a:spcBef>
              <a:spcAft>
                <a:spcPts val="0"/>
              </a:spcAft>
            </a:pPr>
            <a:endParaRPr lang="en-IN" dirty="0">
              <a:latin typeface="+mj-lt"/>
              <a:ea typeface="Verdana" panose="020B0604030504040204" pitchFamily="34" charset="0"/>
            </a:endParaRPr>
          </a:p>
          <a:p>
            <a:r>
              <a:rPr lang="en-IN" b="1" dirty="0">
                <a:latin typeface="+mj-lt"/>
                <a:ea typeface="Verdana" panose="020B0604030504040204" pitchFamily="34" charset="0"/>
              </a:rPr>
              <a:t>Future Work</a:t>
            </a:r>
          </a:p>
          <a:p>
            <a:endParaRPr lang="en-IN" b="1" dirty="0">
              <a:latin typeface="+mn-lt"/>
              <a:ea typeface="Verdana" panose="020B0604030504040204" pitchFamily="34" charset="0"/>
            </a:endParaRPr>
          </a:p>
          <a:p>
            <a:pPr marL="285750" indent="-285750" algn="just">
              <a:buFont typeface="Arial" panose="020B0604020202020204" pitchFamily="34" charset="0"/>
              <a:buChar char="•"/>
            </a:pPr>
            <a:r>
              <a:rPr lang="en-US" dirty="0">
                <a:latin typeface="+mn-lt"/>
              </a:rPr>
              <a:t>In the future, IoT devices will be integrated into the system for enhanced real-time monitoring and remote control. This will enable better supervision, data collection, and optimization of the system's overall performance. The next phase will focus on improving the automation and reliability of the hybrid energy system for real-world applications in urban centers.</a:t>
            </a:r>
            <a:endParaRPr lang="en-IN" b="1" dirty="0">
              <a:latin typeface="+mn-lt"/>
              <a:ea typeface="Verdana" panose="020B0604030504040204" pitchFamily="34" charset="0"/>
            </a:endParaRPr>
          </a:p>
          <a:p>
            <a:pPr marR="0" lvl="0" rtl="0">
              <a:lnSpc>
                <a:spcPct val="100000"/>
              </a:lnSpc>
              <a:spcBef>
                <a:spcPts val="0"/>
              </a:spcBef>
              <a:spcAft>
                <a:spcPts val="0"/>
              </a:spcAft>
            </a:pPr>
            <a:endParaRPr lang="en-IN" dirty="0">
              <a:latin typeface="+mn-lt"/>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2549826" y="1520940"/>
            <a:ext cx="9185186" cy="633098"/>
            <a:chOff x="2759164" y="1557376"/>
            <a:chExt cx="8756560" cy="377075"/>
          </a:xfrm>
        </p:grpSpPr>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mn-lt"/>
                  <a:ea typeface="Verdana"/>
                  <a:sym typeface="Verdana"/>
                </a:rPr>
                <a:t>EEE</a:t>
              </a:r>
              <a:endParaRPr sz="900" b="0" i="0" u="none" strike="noStrike" cap="none" dirty="0">
                <a:solidFill>
                  <a:srgbClr val="000000"/>
                </a:solidFill>
                <a:latin typeface="+mn-lt"/>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82152" y="1565355"/>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i="0" u="none" strike="noStrike" cap="none" dirty="0">
                  <a:solidFill>
                    <a:schemeClr val="bg1"/>
                  </a:solidFill>
                  <a:latin typeface="+mn-lt"/>
                  <a:cs typeface="Times New Roman" panose="02020603050405020304" pitchFamily="18" charset="0"/>
                  <a:sym typeface="Arial"/>
                </a:rPr>
                <a:t>BU21EECE0200026</a:t>
              </a:r>
              <a:endParaRPr sz="1600" i="0" u="none" strike="noStrike" cap="none" dirty="0">
                <a:solidFill>
                  <a:schemeClr val="bg1"/>
                </a:solidFill>
                <a:latin typeface="+mn-lt"/>
                <a:cs typeface="Times New Roman" panose="02020603050405020304" pitchFamily="18" charset="0"/>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b="0" i="0" u="none" strike="noStrike" cap="none" dirty="0">
                  <a:solidFill>
                    <a:schemeClr val="bg1"/>
                  </a:solidFill>
                  <a:latin typeface="+mj-lt"/>
                  <a:cs typeface="Times New Roman" panose="02020603050405020304" pitchFamily="18" charset="0"/>
                  <a:sym typeface="Arial"/>
                </a:rPr>
                <a:t>AHMED ABDULRAHMAN ABDULLAH BIN ALFAQEEH</a:t>
              </a:r>
              <a:endParaRPr sz="1600" b="0" i="0" u="none" strike="noStrike" cap="none" dirty="0">
                <a:solidFill>
                  <a:schemeClr val="bg1"/>
                </a:solidFill>
                <a:latin typeface="+mj-lt"/>
                <a:cs typeface="Times New Roman" panose="02020603050405020304" pitchFamily="18" charset="0"/>
                <a:sym typeface="Arial"/>
              </a:endParaRP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2549826" y="3143575"/>
            <a:ext cx="9185186" cy="739230"/>
            <a:chOff x="2759164" y="1557376"/>
            <a:chExt cx="8885281" cy="381692"/>
          </a:xfrm>
        </p:grpSpPr>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mn-lt"/>
                  <a:ea typeface="Verdana"/>
                  <a:sym typeface="Verdana"/>
                </a:rPr>
                <a:t>EEE</a:t>
              </a:r>
              <a:endParaRPr sz="900" b="0" i="0" u="none" strike="noStrike" cap="none" dirty="0">
                <a:solidFill>
                  <a:srgbClr val="000000"/>
                </a:solidFill>
                <a:latin typeface="+mn-lt"/>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8" y="1557376"/>
              <a:ext cx="211840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b="0" i="0" u="none" strike="noStrike" cap="none" dirty="0">
                  <a:solidFill>
                    <a:schemeClr val="bg1"/>
                  </a:solidFill>
                  <a:latin typeface="+mn-lt"/>
                  <a:cs typeface="Times New Roman" panose="02020603050405020304" pitchFamily="18" charset="0"/>
                  <a:sym typeface="Arial"/>
                </a:rPr>
                <a:t>BU21EECE0200038</a:t>
              </a:r>
            </a:p>
          </p:txBody>
        </p:sp>
        <p:sp>
          <p:nvSpPr>
            <p:cNvPr id="21" name="Google Shape;120;p76">
              <a:extLst>
                <a:ext uri="{FF2B5EF4-FFF2-40B4-BE49-F238E27FC236}">
                  <a16:creationId xmlns:a16="http://schemas.microsoft.com/office/drawing/2014/main" id="{DE56DF2B-5335-AE58-398A-10B30B744F1E}"/>
                </a:ext>
              </a:extLst>
            </p:cNvPr>
            <p:cNvSpPr/>
            <p:nvPr/>
          </p:nvSpPr>
          <p:spPr>
            <a:xfrm>
              <a:off x="7066596" y="1569972"/>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mn-lt"/>
                  <a:ea typeface="Verdana"/>
                  <a:sym typeface="Verdana"/>
                </a:rPr>
                <a:t>SEEPALA SIVA KUMAR</a:t>
              </a:r>
              <a:endParaRPr sz="900" b="0" i="0" u="none" strike="noStrike" cap="none" dirty="0">
                <a:solidFill>
                  <a:srgbClr val="000000"/>
                </a:solidFill>
                <a:latin typeface="+mn-lt"/>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2549826" y="4872342"/>
            <a:ext cx="9185186" cy="714835"/>
            <a:chOff x="2759164" y="1557376"/>
            <a:chExt cx="8756560" cy="369096"/>
          </a:xfrm>
        </p:grpSpPr>
        <p:sp>
          <p:nvSpPr>
            <p:cNvPr id="24" name="Google Shape;120;p76">
              <a:extLst>
                <a:ext uri="{FF2B5EF4-FFF2-40B4-BE49-F238E27FC236}">
                  <a16:creationId xmlns:a16="http://schemas.microsoft.com/office/drawing/2014/main" id="{3D317F98-521D-0A8B-87B6-C44AAC328168}"/>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EEE</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dirty="0">
                  <a:solidFill>
                    <a:schemeClr val="lt1"/>
                  </a:solidFill>
                  <a:latin typeface="+mn-lt"/>
                  <a:ea typeface="Verdana"/>
                  <a:cs typeface="Times New Roman" panose="02020603050405020304" pitchFamily="18" charset="0"/>
                  <a:sym typeface="Verdana"/>
                </a:rPr>
                <a:t>BU21EECE0200033</a:t>
              </a:r>
              <a:endParaRPr sz="1600" b="0" i="0" u="none" strike="noStrike" cap="none" dirty="0">
                <a:solidFill>
                  <a:srgbClr val="000000"/>
                </a:solidFill>
                <a:latin typeface="+mn-lt"/>
                <a:cs typeface="Times New Roman" panose="02020603050405020304" pitchFamily="18" charset="0"/>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6982861" y="1557376"/>
              <a:ext cx="4532863"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mn-lt"/>
                  <a:ea typeface="Verdana"/>
                  <a:sym typeface="Verdana"/>
                </a:rPr>
                <a:t>YASHWANTH M</a:t>
              </a:r>
              <a:endParaRPr sz="900" b="0" i="0" u="none" strike="noStrike" cap="none" dirty="0">
                <a:solidFill>
                  <a:srgbClr val="000000"/>
                </a:solidFill>
                <a:latin typeface="+mn-lt"/>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35" name="Picture 34">
            <a:extLst>
              <a:ext uri="{FF2B5EF4-FFF2-40B4-BE49-F238E27FC236}">
                <a16:creationId xmlns:a16="http://schemas.microsoft.com/office/drawing/2014/main" id="{B3273E87-9ED7-4AC2-A519-201B2E2FCAA8}"/>
              </a:ext>
            </a:extLst>
          </p:cNvPr>
          <p:cNvPicPr>
            <a:picLocks noChangeAspect="1"/>
          </p:cNvPicPr>
          <p:nvPr/>
        </p:nvPicPr>
        <p:blipFill>
          <a:blip r:embed="rId5"/>
          <a:stretch>
            <a:fillRect/>
          </a:stretch>
        </p:blipFill>
        <p:spPr>
          <a:xfrm>
            <a:off x="855967" y="1194819"/>
            <a:ext cx="1242587" cy="1329305"/>
          </a:xfrm>
          <a:prstGeom prst="rect">
            <a:avLst/>
          </a:prstGeom>
        </p:spPr>
      </p:pic>
      <p:pic>
        <p:nvPicPr>
          <p:cNvPr id="37" name="Picture 36">
            <a:extLst>
              <a:ext uri="{FF2B5EF4-FFF2-40B4-BE49-F238E27FC236}">
                <a16:creationId xmlns:a16="http://schemas.microsoft.com/office/drawing/2014/main" id="{DD0C07EF-2A41-41E7-9563-D2182B2076D5}"/>
              </a:ext>
            </a:extLst>
          </p:cNvPr>
          <p:cNvPicPr>
            <a:picLocks noChangeAspect="1"/>
          </p:cNvPicPr>
          <p:nvPr/>
        </p:nvPicPr>
        <p:blipFill>
          <a:blip r:embed="rId6"/>
          <a:stretch>
            <a:fillRect/>
          </a:stretch>
        </p:blipFill>
        <p:spPr>
          <a:xfrm>
            <a:off x="855967" y="2672915"/>
            <a:ext cx="1198319" cy="1478463"/>
          </a:xfrm>
          <a:prstGeom prst="rect">
            <a:avLst/>
          </a:prstGeom>
        </p:spPr>
      </p:pic>
      <p:pic>
        <p:nvPicPr>
          <p:cNvPr id="4" name="Picture 3">
            <a:extLst>
              <a:ext uri="{FF2B5EF4-FFF2-40B4-BE49-F238E27FC236}">
                <a16:creationId xmlns:a16="http://schemas.microsoft.com/office/drawing/2014/main" id="{EA8F0145-DE17-44C3-91B6-05AD26FB12D4}"/>
              </a:ext>
            </a:extLst>
          </p:cNvPr>
          <p:cNvPicPr>
            <a:picLocks noChangeAspect="1"/>
          </p:cNvPicPr>
          <p:nvPr/>
        </p:nvPicPr>
        <p:blipFill>
          <a:blip r:embed="rId7"/>
          <a:stretch>
            <a:fillRect/>
          </a:stretch>
        </p:blipFill>
        <p:spPr>
          <a:xfrm>
            <a:off x="811696" y="4572000"/>
            <a:ext cx="1286859" cy="16266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Objectives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324289"/>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10588902" cy="1569660"/>
          </a:xfrm>
          <a:prstGeom prst="rect">
            <a:avLst/>
          </a:prstGeom>
          <a:noFill/>
        </p:spPr>
        <p:txBody>
          <a:bodyPr wrap="square" rtlCol="0">
            <a:spAutoFit/>
          </a:bodyPr>
          <a:lstStyle/>
          <a:p>
            <a:pPr marL="457200" indent="-457200" algn="just">
              <a:buFont typeface="+mj-lt"/>
              <a:buAutoNum type="arabicPeriod"/>
            </a:pPr>
            <a:r>
              <a:rPr lang="en-US" sz="1600" dirty="0">
                <a:latin typeface="+mn-lt"/>
              </a:rPr>
              <a:t>I</a:t>
            </a:r>
            <a:r>
              <a:rPr lang="en-US" sz="1600" b="0" i="0" dirty="0">
                <a:solidFill>
                  <a:srgbClr val="000000"/>
                </a:solidFill>
                <a:effectLst/>
                <a:latin typeface="+mn-lt"/>
              </a:rPr>
              <a:t>mplementing a scalable</a:t>
            </a:r>
            <a:r>
              <a:rPr lang="en-US" sz="1600" dirty="0">
                <a:latin typeface="+mn-lt"/>
              </a:rPr>
              <a:t> and </a:t>
            </a:r>
            <a:r>
              <a:rPr lang="en-US" sz="1600" b="0" i="0" dirty="0">
                <a:solidFill>
                  <a:srgbClr val="000000"/>
                </a:solidFill>
                <a:effectLst/>
                <a:latin typeface="+mn-lt"/>
              </a:rPr>
              <a:t>flexible smart grid to support expanding urban centers.</a:t>
            </a:r>
          </a:p>
          <a:p>
            <a:pPr marL="457200" indent="-457200" algn="just">
              <a:buFont typeface="+mj-lt"/>
              <a:buAutoNum type="arabicPeriod"/>
            </a:pPr>
            <a:r>
              <a:rPr lang="en-US" sz="1600" dirty="0">
                <a:latin typeface="+mn-lt"/>
              </a:rPr>
              <a:t>I</a:t>
            </a:r>
            <a:r>
              <a:rPr lang="en-US" sz="1600" b="0" i="0" dirty="0">
                <a:solidFill>
                  <a:srgbClr val="000000"/>
                </a:solidFill>
                <a:effectLst/>
                <a:latin typeface="+mn-lt"/>
              </a:rPr>
              <a:t>ntegrating different energy sources like solar and wind </a:t>
            </a:r>
            <a:r>
              <a:rPr lang="en-US" sz="1600" dirty="0">
                <a:latin typeface="+mn-lt"/>
              </a:rPr>
              <a:t>turbines </a:t>
            </a:r>
            <a:r>
              <a:rPr lang="en-US" sz="1600" b="0" i="0" dirty="0">
                <a:solidFill>
                  <a:srgbClr val="000000"/>
                </a:solidFill>
                <a:effectLst/>
                <a:latin typeface="+mn-lt"/>
              </a:rPr>
              <a:t>to reduce dependency</a:t>
            </a:r>
            <a:r>
              <a:rPr lang="en-US" sz="1600" dirty="0">
                <a:latin typeface="+mn-lt"/>
              </a:rPr>
              <a:t> on </a:t>
            </a:r>
            <a:r>
              <a:rPr lang="en-US" sz="1600" b="0" i="0" dirty="0">
                <a:solidFill>
                  <a:srgbClr val="000000"/>
                </a:solidFill>
                <a:effectLst/>
                <a:latin typeface="+mn-lt"/>
              </a:rPr>
              <a:t>fuel and lower carbon footprints in urban areas.</a:t>
            </a:r>
          </a:p>
          <a:p>
            <a:pPr marL="457200" indent="-457200" algn="just">
              <a:buFont typeface="+mj-lt"/>
              <a:buAutoNum type="arabicPeriod"/>
            </a:pPr>
            <a:r>
              <a:rPr lang="en-US" sz="1600" b="0" i="0" dirty="0">
                <a:solidFill>
                  <a:srgbClr val="000000"/>
                </a:solidFill>
                <a:effectLst/>
                <a:latin typeface="+mn-lt"/>
              </a:rPr>
              <a:t>Integrating IoT technologies for better reliability and accelerating fault detection and </a:t>
            </a:r>
            <a:r>
              <a:rPr lang="en-US" sz="1600" dirty="0">
                <a:latin typeface="+mn-lt"/>
              </a:rPr>
              <a:t>t</a:t>
            </a:r>
            <a:r>
              <a:rPr lang="en-US" sz="1600" b="0" i="0" dirty="0">
                <a:solidFill>
                  <a:srgbClr val="000000"/>
                </a:solidFill>
                <a:effectLst/>
                <a:latin typeface="+mn-lt"/>
              </a:rPr>
              <a:t>wo-way communications across the electric system of an area.</a:t>
            </a:r>
          </a:p>
          <a:p>
            <a:pPr marL="457200" indent="-457200" algn="just">
              <a:buFont typeface="+mj-lt"/>
              <a:buAutoNum type="arabicPeriod"/>
            </a:pPr>
            <a:r>
              <a:rPr lang="en-US" sz="1600" b="0" i="0" dirty="0">
                <a:solidFill>
                  <a:srgbClr val="000000"/>
                </a:solidFill>
                <a:effectLst/>
                <a:latin typeface="+mn-lt"/>
              </a:rPr>
              <a:t>Real-time monitoring and control, enabling data-driven decision-making for enhanced energy management.</a:t>
            </a:r>
            <a:endParaRPr lang="en-IN" sz="1600" dirty="0">
              <a:latin typeface="+mn-lt"/>
              <a:ea typeface="Verdana" panose="020B060403050404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00124" y="3626472"/>
            <a:ext cx="9943179" cy="1815882"/>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Main Goals </a:t>
            </a:r>
          </a:p>
          <a:p>
            <a:pPr marL="342900" indent="-342900">
              <a:buFont typeface="+mj-lt"/>
              <a:buAutoNum type="arabicPeriod"/>
            </a:pPr>
            <a:r>
              <a:rPr lang="en-US" sz="1600" dirty="0">
                <a:latin typeface="+mn-lt"/>
                <a:ea typeface="Verdana" panose="020B0604030504040204" pitchFamily="34" charset="0"/>
              </a:rPr>
              <a:t>Enhance Grid Scalability and Flexibility</a:t>
            </a:r>
          </a:p>
          <a:p>
            <a:pPr marL="342900" indent="-342900">
              <a:buFont typeface="+mj-lt"/>
              <a:buAutoNum type="arabicPeriod"/>
            </a:pPr>
            <a:r>
              <a:rPr lang="en-US" sz="1600" dirty="0">
                <a:latin typeface="+mn-lt"/>
                <a:ea typeface="Verdana" panose="020B0604030504040204" pitchFamily="34" charset="0"/>
              </a:rPr>
              <a:t>Improve Grid Reliability and Efficiency</a:t>
            </a:r>
          </a:p>
          <a:p>
            <a:pPr marL="342900" indent="-342900">
              <a:buFont typeface="+mj-lt"/>
              <a:buAutoNum type="arabicPeriod"/>
            </a:pPr>
            <a:r>
              <a:rPr lang="en-US" sz="1600" dirty="0">
                <a:latin typeface="+mn-lt"/>
                <a:ea typeface="Verdana" panose="020B0604030504040204" pitchFamily="34" charset="0"/>
              </a:rPr>
              <a:t>Empower Real-Time Monitoring and Control</a:t>
            </a:r>
            <a:endParaRPr lang="en-IN" sz="1600" dirty="0">
              <a:latin typeface="Verdana" panose="020B0604030504040204" pitchFamily="34" charset="0"/>
              <a:ea typeface="Verdana" panose="020B0604030504040204" pitchFamily="34" charset="0"/>
            </a:endParaRPr>
          </a:p>
          <a:p>
            <a:r>
              <a:rPr lang="en-IN" sz="1600" b="1" dirty="0">
                <a:latin typeface="Verdana" panose="020B0604030504040204" pitchFamily="34" charset="0"/>
                <a:ea typeface="Verdana" panose="020B0604030504040204" pitchFamily="34" charset="0"/>
              </a:rPr>
              <a:t>Additional Goals </a:t>
            </a:r>
          </a:p>
          <a:p>
            <a:pPr marL="342900" indent="-342900">
              <a:buFont typeface="+mj-lt"/>
              <a:buAutoNum type="arabicPeriod"/>
            </a:pPr>
            <a:r>
              <a:rPr lang="en-US" sz="1600" dirty="0">
                <a:latin typeface="+mn-lt"/>
                <a:ea typeface="Verdana" panose="020B0604030504040204" pitchFamily="34" charset="0"/>
              </a:rPr>
              <a:t>Gain proficiency in multiple software platforms used for smart grid design, simulation, and analysis.</a:t>
            </a:r>
          </a:p>
          <a:p>
            <a:pPr marL="342900" indent="-342900">
              <a:buFont typeface="+mj-lt"/>
              <a:buAutoNum type="arabicPeriod"/>
            </a:pPr>
            <a:r>
              <a:rPr lang="en-US" sz="1600" dirty="0">
                <a:latin typeface="+mn-lt"/>
                <a:ea typeface="Verdana" panose="020B0604030504040204" pitchFamily="34" charset="0"/>
              </a:rPr>
              <a:t>Learn how to effectively integrate and manage IoT devices within the smart grid to enhance monitoring.</a:t>
            </a: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graphicFrame>
        <p:nvGraphicFramePr>
          <p:cNvPr id="2" name="Table 1">
            <a:extLst>
              <a:ext uri="{FF2B5EF4-FFF2-40B4-BE49-F238E27FC236}">
                <a16:creationId xmlns:a16="http://schemas.microsoft.com/office/drawing/2014/main" id="{FA1E3208-6EC0-471E-8A7A-8F83C984B451}"/>
              </a:ext>
            </a:extLst>
          </p:cNvPr>
          <p:cNvGraphicFramePr>
            <a:graphicFrameLocks noGrp="1"/>
          </p:cNvGraphicFramePr>
          <p:nvPr>
            <p:extLst>
              <p:ext uri="{D42A27DB-BD31-4B8C-83A1-F6EECF244321}">
                <p14:modId xmlns:p14="http://schemas.microsoft.com/office/powerpoint/2010/main" val="1448808443"/>
              </p:ext>
            </p:extLst>
          </p:nvPr>
        </p:nvGraphicFramePr>
        <p:xfrm>
          <a:off x="86967" y="1215714"/>
          <a:ext cx="12038772" cy="5317695"/>
        </p:xfrm>
        <a:graphic>
          <a:graphicData uri="http://schemas.openxmlformats.org/drawingml/2006/table">
            <a:tbl>
              <a:tblPr firstRow="1" firstCol="1" bandRow="1">
                <a:tableStyleId>{487C13AC-C4EB-4B75-A16E-F28B5C2F6171}</a:tableStyleId>
              </a:tblPr>
              <a:tblGrid>
                <a:gridCol w="696308">
                  <a:extLst>
                    <a:ext uri="{9D8B030D-6E8A-4147-A177-3AD203B41FA5}">
                      <a16:colId xmlns:a16="http://schemas.microsoft.com/office/drawing/2014/main" val="3845043504"/>
                    </a:ext>
                  </a:extLst>
                </a:gridCol>
                <a:gridCol w="2289186">
                  <a:extLst>
                    <a:ext uri="{9D8B030D-6E8A-4147-A177-3AD203B41FA5}">
                      <a16:colId xmlns:a16="http://schemas.microsoft.com/office/drawing/2014/main" val="1170145740"/>
                    </a:ext>
                  </a:extLst>
                </a:gridCol>
                <a:gridCol w="2960987">
                  <a:extLst>
                    <a:ext uri="{9D8B030D-6E8A-4147-A177-3AD203B41FA5}">
                      <a16:colId xmlns:a16="http://schemas.microsoft.com/office/drawing/2014/main" val="275007538"/>
                    </a:ext>
                  </a:extLst>
                </a:gridCol>
                <a:gridCol w="1066137">
                  <a:extLst>
                    <a:ext uri="{9D8B030D-6E8A-4147-A177-3AD203B41FA5}">
                      <a16:colId xmlns:a16="http://schemas.microsoft.com/office/drawing/2014/main" val="3599647989"/>
                    </a:ext>
                  </a:extLst>
                </a:gridCol>
                <a:gridCol w="5026154">
                  <a:extLst>
                    <a:ext uri="{9D8B030D-6E8A-4147-A177-3AD203B41FA5}">
                      <a16:colId xmlns:a16="http://schemas.microsoft.com/office/drawing/2014/main" val="1553314320"/>
                    </a:ext>
                  </a:extLst>
                </a:gridCol>
              </a:tblGrid>
              <a:tr h="429579">
                <a:tc>
                  <a:txBody>
                    <a:bodyPr/>
                    <a:lstStyle/>
                    <a:p>
                      <a:pPr marL="0" marR="0" algn="ctr">
                        <a:lnSpc>
                          <a:spcPct val="115000"/>
                        </a:lnSpc>
                        <a:spcBef>
                          <a:spcPts val="0"/>
                        </a:spcBef>
                        <a:spcAft>
                          <a:spcPts val="0"/>
                        </a:spcAft>
                      </a:pPr>
                      <a:r>
                        <a:rPr lang="en-US" sz="1400" b="1" dirty="0" err="1">
                          <a:effectLst/>
                        </a:rPr>
                        <a:t>S.No</a:t>
                      </a:r>
                      <a:endParaRPr lang="en-US" sz="1400" b="1"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ctr">
                        <a:lnSpc>
                          <a:spcPct val="115000"/>
                        </a:lnSpc>
                        <a:spcBef>
                          <a:spcPts val="0"/>
                        </a:spcBef>
                        <a:spcAft>
                          <a:spcPts val="0"/>
                        </a:spcAft>
                      </a:pPr>
                      <a:r>
                        <a:rPr lang="en-US" sz="1400" b="1">
                          <a:effectLst/>
                        </a:rPr>
                        <a:t>Article</a:t>
                      </a:r>
                      <a:endParaRPr lang="en-US" sz="1400" b="1">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ctr">
                        <a:lnSpc>
                          <a:spcPct val="115000"/>
                        </a:lnSpc>
                        <a:spcBef>
                          <a:spcPts val="0"/>
                        </a:spcBef>
                        <a:spcAft>
                          <a:spcPts val="0"/>
                        </a:spcAft>
                      </a:pPr>
                      <a:r>
                        <a:rPr lang="en-US" sz="1400" b="1">
                          <a:effectLst/>
                        </a:rPr>
                        <a:t>Authors</a:t>
                      </a:r>
                      <a:endParaRPr lang="en-US" sz="1400" b="1">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ctr">
                        <a:lnSpc>
                          <a:spcPct val="115000"/>
                        </a:lnSpc>
                        <a:spcBef>
                          <a:spcPts val="0"/>
                        </a:spcBef>
                        <a:spcAft>
                          <a:spcPts val="0"/>
                        </a:spcAft>
                      </a:pPr>
                      <a:r>
                        <a:rPr lang="en-US" sz="1400" b="1">
                          <a:effectLst/>
                        </a:rPr>
                        <a:t>Published on</a:t>
                      </a:r>
                      <a:endParaRPr lang="en-US" sz="1400" b="1">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ctr">
                        <a:lnSpc>
                          <a:spcPct val="115000"/>
                        </a:lnSpc>
                        <a:spcBef>
                          <a:spcPts val="0"/>
                        </a:spcBef>
                        <a:spcAft>
                          <a:spcPts val="0"/>
                        </a:spcAft>
                      </a:pPr>
                      <a:r>
                        <a:rPr lang="en-US" sz="1400" b="1" dirty="0">
                          <a:effectLst/>
                        </a:rPr>
                        <a:t>Description</a:t>
                      </a:r>
                      <a:endParaRPr lang="en-US" sz="1400" b="1"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extLst>
                  <a:ext uri="{0D108BD9-81ED-4DB2-BD59-A6C34878D82A}">
                    <a16:rowId xmlns:a16="http://schemas.microsoft.com/office/drawing/2014/main" val="2647846715"/>
                  </a:ext>
                </a:extLst>
              </a:tr>
              <a:tr h="1157040">
                <a:tc>
                  <a:txBody>
                    <a:bodyPr/>
                    <a:lstStyle/>
                    <a:p>
                      <a:pPr marL="0" marR="0" algn="ctr">
                        <a:lnSpc>
                          <a:spcPct val="115000"/>
                        </a:lnSpc>
                        <a:spcBef>
                          <a:spcPts val="0"/>
                        </a:spcBef>
                        <a:spcAft>
                          <a:spcPts val="0"/>
                        </a:spcAft>
                      </a:pPr>
                      <a:r>
                        <a:rPr lang="en-US" sz="1200" dirty="0">
                          <a:effectLst/>
                          <a:latin typeface="Arial" panose="020B0604020202020204" pitchFamily="34" charset="0"/>
                          <a:ea typeface="Arial" panose="020B0604020202020204" pitchFamily="34" charset="0"/>
                          <a:cs typeface="Arial" panose="020B0604020202020204" pitchFamily="34" charset="0"/>
                        </a:rPr>
                        <a:t>1</a:t>
                      </a:r>
                    </a:p>
                  </a:txBody>
                  <a:tcPr marL="52658" marR="52658" marT="0" marB="0"/>
                </a:tc>
                <a:tc>
                  <a:txBody>
                    <a:bodyPr/>
                    <a:lstStyle/>
                    <a:p>
                      <a:pPr marL="0" marR="0">
                        <a:lnSpc>
                          <a:spcPct val="115000"/>
                        </a:lnSpc>
                        <a:spcBef>
                          <a:spcPts val="0"/>
                        </a:spcBef>
                        <a:spcAft>
                          <a:spcPts val="0"/>
                        </a:spcAft>
                      </a:pPr>
                      <a:r>
                        <a:rPr lang="en-US" sz="1200" u="sng" dirty="0">
                          <a:effectLst/>
                          <a:hlinkClick r:id="rId2"/>
                        </a:rPr>
                        <a:t>Investigating the use of MATLAB/SIMULIK and LabVIEW in Microgrid Modelling and Simulation</a:t>
                      </a:r>
                      <a:r>
                        <a:rPr lang="en-US" sz="1200" dirty="0">
                          <a:effectLst/>
                        </a:rPr>
                        <a:t> </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ctr">
                        <a:lnSpc>
                          <a:spcPct val="115000"/>
                        </a:lnSpc>
                        <a:spcBef>
                          <a:spcPts val="0"/>
                        </a:spcBef>
                        <a:spcAft>
                          <a:spcPts val="0"/>
                        </a:spcAft>
                      </a:pPr>
                      <a:r>
                        <a:rPr lang="en-US" sz="1200" dirty="0">
                          <a:effectLst/>
                        </a:rPr>
                        <a:t>Mahmoud Laban</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just">
                        <a:lnSpc>
                          <a:spcPct val="115000"/>
                        </a:lnSpc>
                        <a:spcBef>
                          <a:spcPts val="0"/>
                        </a:spcBef>
                        <a:spcAft>
                          <a:spcPts val="0"/>
                        </a:spcAft>
                      </a:pPr>
                      <a:r>
                        <a:rPr lang="en-US" sz="1200">
                          <a:effectLst/>
                        </a:rPr>
                        <a:t>25 Aug 2017</a:t>
                      </a:r>
                      <a:endParaRPr lang="en-US" sz="120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just">
                        <a:lnSpc>
                          <a:spcPct val="115000"/>
                        </a:lnSpc>
                        <a:spcBef>
                          <a:spcPts val="0"/>
                        </a:spcBef>
                        <a:spcAft>
                          <a:spcPts val="0"/>
                        </a:spcAft>
                      </a:pPr>
                      <a:r>
                        <a:rPr lang="en-US" sz="1200" dirty="0">
                          <a:effectLst/>
                        </a:rPr>
                        <a:t>He has modeled and simulated a microgrid using MATLAB/and Simulink, but he did not integrate the IoT devices that enable 2-way communications.</a:t>
                      </a:r>
                    </a:p>
                    <a:p>
                      <a:pPr marL="0" marR="0" algn="just">
                        <a:lnSpc>
                          <a:spcPct val="115000"/>
                        </a:lnSpc>
                        <a:spcBef>
                          <a:spcPts val="0"/>
                        </a:spcBef>
                        <a:spcAft>
                          <a:spcPts val="0"/>
                        </a:spcAft>
                      </a:pPr>
                      <a:r>
                        <a:rPr lang="en-US" sz="1200" dirty="0">
                          <a:effectLst/>
                        </a:rPr>
                        <a:t> </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extLst>
                  <a:ext uri="{0D108BD9-81ED-4DB2-BD59-A6C34878D82A}">
                    <a16:rowId xmlns:a16="http://schemas.microsoft.com/office/drawing/2014/main" val="3199464036"/>
                  </a:ext>
                </a:extLst>
              </a:tr>
              <a:tr h="1157040">
                <a:tc>
                  <a:txBody>
                    <a:bodyPr/>
                    <a:lstStyle/>
                    <a:p>
                      <a:pPr marL="0" marR="0" algn="ctr">
                        <a:lnSpc>
                          <a:spcPct val="115000"/>
                        </a:lnSpc>
                        <a:spcBef>
                          <a:spcPts val="0"/>
                        </a:spcBef>
                        <a:spcAft>
                          <a:spcPts val="0"/>
                        </a:spcAft>
                      </a:pPr>
                      <a:r>
                        <a:rPr lang="en-US" sz="1200" dirty="0">
                          <a:effectLst/>
                          <a:latin typeface="Arial" panose="020B0604020202020204" pitchFamily="34" charset="0"/>
                          <a:ea typeface="Arial" panose="020B0604020202020204" pitchFamily="34" charset="0"/>
                          <a:cs typeface="Arial" panose="020B0604020202020204" pitchFamily="34" charset="0"/>
                        </a:rPr>
                        <a:t>2</a:t>
                      </a:r>
                    </a:p>
                  </a:txBody>
                  <a:tcPr marL="52658" marR="52658" marT="0" marB="0"/>
                </a:tc>
                <a:tc>
                  <a:txBody>
                    <a:bodyPr/>
                    <a:lstStyle/>
                    <a:p>
                      <a:pPr marL="0" marR="0">
                        <a:lnSpc>
                          <a:spcPct val="115000"/>
                        </a:lnSpc>
                        <a:spcBef>
                          <a:spcPts val="0"/>
                        </a:spcBef>
                        <a:spcAft>
                          <a:spcPts val="0"/>
                        </a:spcAft>
                      </a:pPr>
                      <a:r>
                        <a:rPr lang="en-US" sz="1200" u="sng" dirty="0">
                          <a:effectLst/>
                          <a:hlinkClick r:id="rId3"/>
                        </a:rPr>
                        <a:t>Recent advancement in smart grid technology: Future prospects</a:t>
                      </a:r>
                      <a:endParaRPr lang="en-US" sz="1200" dirty="0">
                        <a:effectLst/>
                      </a:endParaRPr>
                    </a:p>
                    <a:p>
                      <a:pPr marL="0" marR="0">
                        <a:lnSpc>
                          <a:spcPct val="115000"/>
                        </a:lnSpc>
                        <a:spcBef>
                          <a:spcPts val="0"/>
                        </a:spcBef>
                        <a:spcAft>
                          <a:spcPts val="0"/>
                        </a:spcAft>
                      </a:pPr>
                      <a:r>
                        <a:rPr lang="en-US" sz="1200" dirty="0">
                          <a:effectLst/>
                        </a:rPr>
                        <a:t> </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nSpc>
                          <a:spcPct val="115000"/>
                        </a:lnSpc>
                        <a:spcBef>
                          <a:spcPts val="0"/>
                        </a:spcBef>
                        <a:spcAft>
                          <a:spcPts val="0"/>
                        </a:spcAft>
                      </a:pPr>
                      <a:r>
                        <a:rPr lang="en-US" sz="1200" dirty="0">
                          <a:effectLst/>
                        </a:rPr>
                        <a:t>Osama Majeed Butt a, Muhammad </a:t>
                      </a:r>
                      <a:r>
                        <a:rPr lang="en-US" sz="1200" dirty="0" err="1">
                          <a:effectLst/>
                        </a:rPr>
                        <a:t>Zulqarnain</a:t>
                      </a:r>
                      <a:r>
                        <a:rPr lang="en-US" sz="1200" dirty="0">
                          <a:effectLst/>
                        </a:rPr>
                        <a:t> a , </a:t>
                      </a:r>
                      <a:r>
                        <a:rPr lang="en-US" sz="1200" dirty="0" err="1">
                          <a:effectLst/>
                        </a:rPr>
                        <a:t>Tallal</a:t>
                      </a:r>
                      <a:r>
                        <a:rPr lang="en-US" sz="1200" dirty="0">
                          <a:effectLst/>
                        </a:rPr>
                        <a:t> Majeed Butt</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just"/>
                      <a:r>
                        <a:rPr lang="en-US" sz="1200" dirty="0">
                          <a:effectLst/>
                        </a:rPr>
                        <a:t>7 July 2020</a:t>
                      </a:r>
                    </a:p>
                    <a:p>
                      <a:pPr marL="0" marR="0" algn="just">
                        <a:lnSpc>
                          <a:spcPct val="115000"/>
                        </a:lnSpc>
                        <a:spcBef>
                          <a:spcPts val="0"/>
                        </a:spcBef>
                        <a:spcAft>
                          <a:spcPts val="0"/>
                        </a:spcAft>
                      </a:pPr>
                      <a:r>
                        <a:rPr lang="en-US" sz="1200" dirty="0">
                          <a:effectLst/>
                        </a:rPr>
                        <a:t> </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just">
                        <a:lnSpc>
                          <a:spcPct val="115000"/>
                        </a:lnSpc>
                        <a:spcBef>
                          <a:spcPts val="0"/>
                        </a:spcBef>
                        <a:spcAft>
                          <a:spcPts val="0"/>
                        </a:spcAft>
                      </a:pPr>
                      <a:r>
                        <a:rPr lang="en-US" sz="1200" dirty="0">
                          <a:effectLst/>
                        </a:rPr>
                        <a:t>Future research in smart grids focuses on improving forecasting, optimizing power flow, enhancing communication, integrating microgrids, managing energy demand, ensuring standards, scalability, cost-effectiveness, data security, and automating generation, transmission, and distribution.</a:t>
                      </a:r>
                    </a:p>
                    <a:p>
                      <a:pPr marL="0" marR="0" algn="just">
                        <a:lnSpc>
                          <a:spcPct val="115000"/>
                        </a:lnSpc>
                        <a:spcBef>
                          <a:spcPts val="0"/>
                        </a:spcBef>
                        <a:spcAft>
                          <a:spcPts val="0"/>
                        </a:spcAft>
                      </a:pPr>
                      <a:r>
                        <a:rPr lang="en-US" sz="1200" dirty="0">
                          <a:effectLst/>
                        </a:rPr>
                        <a:t> </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extLst>
                  <a:ext uri="{0D108BD9-81ED-4DB2-BD59-A6C34878D82A}">
                    <a16:rowId xmlns:a16="http://schemas.microsoft.com/office/drawing/2014/main" val="1064202586"/>
                  </a:ext>
                </a:extLst>
              </a:tr>
              <a:tr h="1157040">
                <a:tc>
                  <a:txBody>
                    <a:bodyPr/>
                    <a:lstStyle/>
                    <a:p>
                      <a:pPr marL="0" marR="0" algn="ctr">
                        <a:lnSpc>
                          <a:spcPct val="115000"/>
                        </a:lnSpc>
                        <a:spcBef>
                          <a:spcPts val="0"/>
                        </a:spcBef>
                        <a:spcAft>
                          <a:spcPts val="0"/>
                        </a:spcAft>
                      </a:pPr>
                      <a:r>
                        <a:rPr lang="en-US" sz="1200" dirty="0">
                          <a:effectLst/>
                          <a:latin typeface="Arial" panose="020B0604020202020204" pitchFamily="34" charset="0"/>
                          <a:ea typeface="Arial" panose="020B0604020202020204" pitchFamily="34" charset="0"/>
                          <a:cs typeface="Arial" panose="020B0604020202020204" pitchFamily="34" charset="0"/>
                        </a:rPr>
                        <a:t>3</a:t>
                      </a:r>
                    </a:p>
                  </a:txBody>
                  <a:tcPr marL="52658" marR="52658" marT="0" marB="0"/>
                </a:tc>
                <a:tc>
                  <a:txBody>
                    <a:bodyPr/>
                    <a:lstStyle/>
                    <a:p>
                      <a:pPr marL="0" marR="0">
                        <a:lnSpc>
                          <a:spcPct val="115000"/>
                        </a:lnSpc>
                        <a:spcBef>
                          <a:spcPts val="0"/>
                        </a:spcBef>
                        <a:spcAft>
                          <a:spcPts val="0"/>
                        </a:spcAft>
                      </a:pPr>
                      <a:r>
                        <a:rPr lang="en-US" sz="1200" u="sng" dirty="0">
                          <a:effectLst/>
                          <a:hlinkClick r:id="rId4"/>
                        </a:rPr>
                        <a:t>Solar power integration in Urban areas: A review of design innovations and efficiency enhancements</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nSpc>
                          <a:spcPct val="115000"/>
                        </a:lnSpc>
                        <a:spcBef>
                          <a:spcPts val="0"/>
                        </a:spcBef>
                        <a:spcAft>
                          <a:spcPts val="0"/>
                        </a:spcAft>
                      </a:pPr>
                      <a:r>
                        <a:rPr lang="en-US" sz="1200" dirty="0">
                          <a:effectLst/>
                        </a:rPr>
                        <a:t>Emmanuel Augustine </a:t>
                      </a:r>
                      <a:r>
                        <a:rPr lang="en-US" sz="1200" dirty="0" err="1">
                          <a:effectLst/>
                        </a:rPr>
                        <a:t>Etukudoh</a:t>
                      </a:r>
                      <a:r>
                        <a:rPr lang="en-US" sz="1200" dirty="0">
                          <a:effectLst/>
                        </a:rPr>
                        <a:t> 1, </a:t>
                      </a:r>
                      <a:r>
                        <a:rPr lang="en-US" sz="1200" dirty="0" err="1">
                          <a:effectLst/>
                        </a:rPr>
                        <a:t>Zamathula</a:t>
                      </a:r>
                      <a:r>
                        <a:rPr lang="en-US" sz="1200" dirty="0">
                          <a:effectLst/>
                        </a:rPr>
                        <a:t> Queen </a:t>
                      </a:r>
                      <a:r>
                        <a:rPr lang="en-US" sz="1200" dirty="0" err="1">
                          <a:effectLst/>
                        </a:rPr>
                        <a:t>Sikhakhane</a:t>
                      </a:r>
                      <a:r>
                        <a:rPr lang="en-US" sz="1200" dirty="0">
                          <a:effectLst/>
                        </a:rPr>
                        <a:t> </a:t>
                      </a:r>
                      <a:r>
                        <a:rPr lang="en-US" sz="1200" dirty="0" err="1">
                          <a:effectLst/>
                        </a:rPr>
                        <a:t>Nwokediegwu</a:t>
                      </a:r>
                      <a:r>
                        <a:rPr lang="en-US" sz="1200" dirty="0">
                          <a:effectLst/>
                        </a:rPr>
                        <a:t> 2, </a:t>
                      </a:r>
                      <a:r>
                        <a:rPr lang="en-US" sz="1200" dirty="0" err="1">
                          <a:effectLst/>
                        </a:rPr>
                        <a:t>Aniekan</a:t>
                      </a:r>
                      <a:r>
                        <a:rPr lang="en-US" sz="1200" dirty="0">
                          <a:effectLst/>
                        </a:rPr>
                        <a:t> Akpan </a:t>
                      </a:r>
                      <a:r>
                        <a:rPr lang="en-US" sz="1200" dirty="0" err="1">
                          <a:effectLst/>
                        </a:rPr>
                        <a:t>Umoh</a:t>
                      </a:r>
                      <a:r>
                        <a:rPr lang="en-US" sz="1200" dirty="0">
                          <a:effectLst/>
                        </a:rPr>
                        <a:t> 3, Kenneth Ifeanyi </a:t>
                      </a:r>
                      <a:r>
                        <a:rPr lang="en-US" sz="1200" dirty="0" err="1">
                          <a:effectLst/>
                        </a:rPr>
                        <a:t>Ibekwe</a:t>
                      </a:r>
                      <a:r>
                        <a:rPr lang="en-US" sz="1200" dirty="0">
                          <a:effectLst/>
                        </a:rPr>
                        <a:t> 4, Valentine Ikenna </a:t>
                      </a:r>
                      <a:r>
                        <a:rPr lang="en-US" sz="1200" dirty="0" err="1">
                          <a:effectLst/>
                        </a:rPr>
                        <a:t>Ilojianya</a:t>
                      </a:r>
                      <a:r>
                        <a:rPr lang="en-US" sz="1200" dirty="0">
                          <a:effectLst/>
                        </a:rPr>
                        <a:t> 5 and </a:t>
                      </a:r>
                      <a:r>
                        <a:rPr lang="en-US" sz="1200" dirty="0" err="1">
                          <a:effectLst/>
                        </a:rPr>
                        <a:t>Adedayo</a:t>
                      </a:r>
                      <a:r>
                        <a:rPr lang="en-US" sz="1200" dirty="0">
                          <a:effectLst/>
                        </a:rPr>
                        <a:t> </a:t>
                      </a:r>
                      <a:r>
                        <a:rPr lang="en-US" sz="1200" dirty="0" err="1">
                          <a:effectLst/>
                        </a:rPr>
                        <a:t>Adefemi</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just">
                        <a:lnSpc>
                          <a:spcPct val="115000"/>
                        </a:lnSpc>
                        <a:spcBef>
                          <a:spcPts val="0"/>
                        </a:spcBef>
                        <a:spcAft>
                          <a:spcPts val="0"/>
                        </a:spcAft>
                      </a:pPr>
                      <a:r>
                        <a:rPr lang="en-US" sz="1200" dirty="0">
                          <a:effectLst/>
                        </a:rPr>
                        <a:t>16 Jan 2024</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just">
                        <a:lnSpc>
                          <a:spcPct val="115000"/>
                        </a:lnSpc>
                        <a:spcBef>
                          <a:spcPts val="0"/>
                        </a:spcBef>
                        <a:spcAft>
                          <a:spcPts val="0"/>
                        </a:spcAft>
                      </a:pPr>
                      <a:r>
                        <a:rPr lang="en-US" sz="1200" dirty="0">
                          <a:effectLst/>
                        </a:rPr>
                        <a:t>Integrating IoT devices into the smart grid is the future trend in the structure of power systems, including the use of smart city technologies to optimize solar energy capture and grid reliability in urban environments.</a:t>
                      </a:r>
                    </a:p>
                    <a:p>
                      <a:pPr marL="0" marR="0" algn="just">
                        <a:lnSpc>
                          <a:spcPct val="115000"/>
                        </a:lnSpc>
                        <a:spcBef>
                          <a:spcPts val="0"/>
                        </a:spcBef>
                        <a:spcAft>
                          <a:spcPts val="0"/>
                        </a:spcAft>
                      </a:pPr>
                      <a:r>
                        <a:rPr lang="en-US" sz="1200" dirty="0">
                          <a:effectLst/>
                        </a:rPr>
                        <a:t> </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extLst>
                  <a:ext uri="{0D108BD9-81ED-4DB2-BD59-A6C34878D82A}">
                    <a16:rowId xmlns:a16="http://schemas.microsoft.com/office/drawing/2014/main" val="2775999930"/>
                  </a:ext>
                </a:extLst>
              </a:tr>
              <a:tr h="1175266">
                <a:tc>
                  <a:txBody>
                    <a:bodyPr/>
                    <a:lstStyle/>
                    <a:p>
                      <a:pPr marL="0" marR="0" algn="ctr">
                        <a:lnSpc>
                          <a:spcPct val="115000"/>
                        </a:lnSpc>
                        <a:spcBef>
                          <a:spcPts val="0"/>
                        </a:spcBef>
                        <a:spcAft>
                          <a:spcPts val="0"/>
                        </a:spcAft>
                      </a:pPr>
                      <a:r>
                        <a:rPr lang="en-US" sz="1200" dirty="0">
                          <a:effectLst/>
                          <a:latin typeface="Arial" panose="020B0604020202020204" pitchFamily="34" charset="0"/>
                          <a:ea typeface="Arial" panose="020B0604020202020204" pitchFamily="34" charset="0"/>
                          <a:cs typeface="Arial" panose="020B0604020202020204" pitchFamily="34" charset="0"/>
                        </a:rPr>
                        <a:t>4</a:t>
                      </a:r>
                    </a:p>
                  </a:txBody>
                  <a:tcPr marL="52658" marR="52658" marT="0" marB="0"/>
                </a:tc>
                <a:tc>
                  <a:txBody>
                    <a:bodyPr/>
                    <a:lstStyle/>
                    <a:p>
                      <a:pPr marL="0" marR="0">
                        <a:lnSpc>
                          <a:spcPct val="115000"/>
                        </a:lnSpc>
                        <a:spcBef>
                          <a:spcPts val="0"/>
                        </a:spcBef>
                        <a:spcAft>
                          <a:spcPts val="0"/>
                        </a:spcAft>
                      </a:pPr>
                      <a:r>
                        <a:rPr lang="en-US" sz="1200" u="sng" dirty="0">
                          <a:effectLst/>
                          <a:hlinkClick r:id="rId5"/>
                        </a:rPr>
                        <a:t>Modeling and Control for Smart Grid Integration of Solar/Wind Energy Conversion System</a:t>
                      </a:r>
                      <a:r>
                        <a:rPr lang="en-US" sz="1200" dirty="0">
                          <a:effectLst/>
                        </a:rPr>
                        <a:t> </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nSpc>
                          <a:spcPct val="115000"/>
                        </a:lnSpc>
                        <a:spcBef>
                          <a:spcPts val="0"/>
                        </a:spcBef>
                        <a:spcAft>
                          <a:spcPts val="0"/>
                        </a:spcAft>
                      </a:pPr>
                      <a:r>
                        <a:rPr lang="en-US" sz="1200" dirty="0">
                          <a:effectLst/>
                        </a:rPr>
                        <a:t>Emad </a:t>
                      </a:r>
                      <a:r>
                        <a:rPr lang="en-US" sz="1200" dirty="0" err="1">
                          <a:effectLst/>
                        </a:rPr>
                        <a:t>Natsheh</a:t>
                      </a:r>
                      <a:r>
                        <a:rPr lang="en-US" sz="1200" dirty="0">
                          <a:effectLst/>
                        </a:rPr>
                        <a:t>, </a:t>
                      </a:r>
                      <a:r>
                        <a:rPr lang="en-US" sz="1200" dirty="0" err="1">
                          <a:effectLst/>
                        </a:rPr>
                        <a:t>Alhussein</a:t>
                      </a:r>
                      <a:r>
                        <a:rPr lang="en-US" sz="1200" dirty="0">
                          <a:effectLst/>
                        </a:rPr>
                        <a:t> </a:t>
                      </a:r>
                      <a:r>
                        <a:rPr lang="en-US" sz="1200" dirty="0" err="1">
                          <a:effectLst/>
                        </a:rPr>
                        <a:t>Albarbar</a:t>
                      </a:r>
                      <a:r>
                        <a:rPr lang="en-US" sz="1200" dirty="0">
                          <a:effectLst/>
                        </a:rPr>
                        <a:t>, Javad Yazdani</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algn="just">
                        <a:lnSpc>
                          <a:spcPct val="115000"/>
                        </a:lnSpc>
                        <a:spcBef>
                          <a:spcPts val="0"/>
                        </a:spcBef>
                        <a:spcAft>
                          <a:spcPts val="0"/>
                        </a:spcAft>
                      </a:pPr>
                      <a:r>
                        <a:rPr lang="en-US" sz="1200" dirty="0">
                          <a:effectLst/>
                        </a:rPr>
                        <a:t> </a:t>
                      </a:r>
                    </a:p>
                    <a:p>
                      <a:pPr marL="0" marR="0" algn="just">
                        <a:lnSpc>
                          <a:spcPct val="115000"/>
                        </a:lnSpc>
                        <a:spcBef>
                          <a:spcPts val="0"/>
                        </a:spcBef>
                        <a:spcAft>
                          <a:spcPts val="0"/>
                        </a:spcAft>
                      </a:pPr>
                      <a:r>
                        <a:rPr lang="en-US" sz="1200" dirty="0">
                          <a:effectLst/>
                        </a:rPr>
                        <a:t> </a:t>
                      </a:r>
                    </a:p>
                    <a:p>
                      <a:pPr marL="0" marR="0" algn="just">
                        <a:lnSpc>
                          <a:spcPct val="115000"/>
                        </a:lnSpc>
                        <a:spcBef>
                          <a:spcPts val="0"/>
                        </a:spcBef>
                        <a:spcAft>
                          <a:spcPts val="0"/>
                        </a:spcAft>
                      </a:pPr>
                      <a:r>
                        <a:rPr lang="en-US" sz="1200" dirty="0">
                          <a:effectLst/>
                        </a:rPr>
                        <a:t>___________</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tc>
                  <a:txBody>
                    <a:bodyPr/>
                    <a:lstStyle/>
                    <a:p>
                      <a:pPr marL="0" marR="0" lvl="0" indent="0" algn="just" rtl="0">
                        <a:lnSpc>
                          <a:spcPct val="100000"/>
                        </a:lnSpc>
                        <a:spcBef>
                          <a:spcPts val="0"/>
                        </a:spcBef>
                        <a:spcAft>
                          <a:spcPts val="0"/>
                        </a:spcAft>
                        <a:buFont typeface="Wingdings" panose="05000000000000000000" pitchFamily="2" charset="2"/>
                        <a:buNone/>
                      </a:pPr>
                      <a:r>
                        <a:rPr lang="en-US" sz="1200" dirty="0"/>
                        <a:t>Novel model of a smart grid-connected PV/WT hybrid system, incorporating photovoltaic arrays, wind turbines, and control components, developed using MATLAB/SIMULINK. By utilizing real-time data and the Perturb and Observe (P&amp;O) algorithm for maximum power point tracking (MPPT), the model demonstrates effective performance optimization and system reliability under various operating conditions.</a:t>
                      </a:r>
                      <a:endParaRPr lang="en-US" sz="1200" b="0" i="0" u="none" strike="noStrike" cap="none" dirty="0">
                        <a:solidFill>
                          <a:srgbClr val="000000"/>
                        </a:solidFill>
                        <a:latin typeface="Arial"/>
                        <a:ea typeface="Arial"/>
                        <a:cs typeface="Times New Roman" panose="02020603050405020304" pitchFamily="18" charset="0"/>
                        <a:sym typeface="Arial"/>
                        <a:hlinkClick r:id="rId2"/>
                      </a:endParaRPr>
                    </a:p>
                    <a:p>
                      <a:pPr marL="0" marR="0" algn="just">
                        <a:lnSpc>
                          <a:spcPct val="115000"/>
                        </a:lnSpc>
                        <a:spcBef>
                          <a:spcPts val="0"/>
                        </a:spcBef>
                        <a:spcAft>
                          <a:spcPts val="0"/>
                        </a:spcAft>
                      </a:pPr>
                      <a:r>
                        <a:rPr lang="en-US" sz="1200" dirty="0">
                          <a:effectLst/>
                        </a:rPr>
                        <a:t> </a:t>
                      </a:r>
                      <a:endParaRPr lang="en-US" sz="1200" dirty="0">
                        <a:effectLst/>
                        <a:latin typeface="Arial" panose="020B0604020202020204" pitchFamily="34" charset="0"/>
                        <a:ea typeface="Arial" panose="020B0604020202020204" pitchFamily="34" charset="0"/>
                        <a:cs typeface="Arial" panose="020B0604020202020204" pitchFamily="34" charset="0"/>
                      </a:endParaRPr>
                    </a:p>
                  </a:txBody>
                  <a:tcPr marL="52658" marR="52658" marT="0" marB="0"/>
                </a:tc>
                <a:extLst>
                  <a:ext uri="{0D108BD9-81ED-4DB2-BD59-A6C34878D82A}">
                    <a16:rowId xmlns:a16="http://schemas.microsoft.com/office/drawing/2014/main" val="1330912858"/>
                  </a:ext>
                </a:extLst>
              </a:tr>
            </a:tbl>
          </a:graphicData>
        </a:graphic>
      </p:graphicFrame>
      <p:sp>
        <p:nvSpPr>
          <p:cNvPr id="8" name="TextBox 7">
            <a:extLst>
              <a:ext uri="{FF2B5EF4-FFF2-40B4-BE49-F238E27FC236}">
                <a16:creationId xmlns:a16="http://schemas.microsoft.com/office/drawing/2014/main" id="{BD989368-F8D5-4704-BBFF-6D644C259495}"/>
              </a:ext>
            </a:extLst>
          </p:cNvPr>
          <p:cNvSpPr txBox="1"/>
          <p:nvPr/>
        </p:nvSpPr>
        <p:spPr>
          <a:xfrm>
            <a:off x="0" y="726132"/>
            <a:ext cx="6276560" cy="307777"/>
          </a:xfrm>
          <a:prstGeom prst="rect">
            <a:avLst/>
          </a:prstGeom>
          <a:noFill/>
        </p:spPr>
        <p:txBody>
          <a:bodyPr wrap="square">
            <a:sp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endParaRPr lang="en-US" dirty="0">
              <a:solidFill>
                <a:srgbClr val="954F72"/>
              </a:solidFill>
              <a:latin typeface="+mn-lt"/>
              <a:cs typeface="Times New Roman" panose="02020603050405020304" pitchFamily="18"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C586C9-B2C0-4F16-9064-5172B94A8B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pic>
        <p:nvPicPr>
          <p:cNvPr id="7" name="Picture 6">
            <a:extLst>
              <a:ext uri="{FF2B5EF4-FFF2-40B4-BE49-F238E27FC236}">
                <a16:creationId xmlns:a16="http://schemas.microsoft.com/office/drawing/2014/main" id="{767DA15D-9B66-43EA-8376-1528B3DB62CF}"/>
              </a:ext>
            </a:extLst>
          </p:cNvPr>
          <p:cNvPicPr>
            <a:picLocks noChangeAspect="1"/>
          </p:cNvPicPr>
          <p:nvPr/>
        </p:nvPicPr>
        <p:blipFill>
          <a:blip r:embed="rId2"/>
          <a:stretch>
            <a:fillRect/>
          </a:stretch>
        </p:blipFill>
        <p:spPr>
          <a:xfrm>
            <a:off x="6096000" y="709158"/>
            <a:ext cx="5491066" cy="5783717"/>
          </a:xfrm>
          <a:prstGeom prst="rect">
            <a:avLst/>
          </a:prstGeom>
        </p:spPr>
      </p:pic>
      <p:sp>
        <p:nvSpPr>
          <p:cNvPr id="10" name="TextBox 9">
            <a:extLst>
              <a:ext uri="{FF2B5EF4-FFF2-40B4-BE49-F238E27FC236}">
                <a16:creationId xmlns:a16="http://schemas.microsoft.com/office/drawing/2014/main" id="{FFD0BAC5-3BBF-46C0-BD18-48A967ED6825}"/>
              </a:ext>
            </a:extLst>
          </p:cNvPr>
          <p:cNvSpPr txBox="1"/>
          <p:nvPr/>
        </p:nvSpPr>
        <p:spPr>
          <a:xfrm>
            <a:off x="6203372" y="560935"/>
            <a:ext cx="2007704" cy="338554"/>
          </a:xfrm>
          <a:prstGeom prst="rect">
            <a:avLst/>
          </a:prstGeom>
          <a:noFill/>
        </p:spPr>
        <p:txBody>
          <a:bodyPr wrap="square" rtlCol="0">
            <a:spAutoFit/>
          </a:bodyPr>
          <a:lstStyle/>
          <a:p>
            <a:r>
              <a:rPr lang="en-US" sz="1600" b="1" dirty="0"/>
              <a:t>Existing Models:</a:t>
            </a:r>
          </a:p>
        </p:txBody>
      </p:sp>
      <p:sp>
        <p:nvSpPr>
          <p:cNvPr id="2" name="Oval 1">
            <a:extLst>
              <a:ext uri="{FF2B5EF4-FFF2-40B4-BE49-F238E27FC236}">
                <a16:creationId xmlns:a16="http://schemas.microsoft.com/office/drawing/2014/main" id="{2AD1CCA7-6069-49FC-8C63-C27208283B33}"/>
              </a:ext>
            </a:extLst>
          </p:cNvPr>
          <p:cNvSpPr/>
          <p:nvPr/>
        </p:nvSpPr>
        <p:spPr>
          <a:xfrm>
            <a:off x="7812157" y="606286"/>
            <a:ext cx="477078" cy="5864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0380429-3395-40A3-9E16-AE0EA52E1012}"/>
              </a:ext>
            </a:extLst>
          </p:cNvPr>
          <p:cNvPicPr>
            <a:picLocks noChangeAspect="1"/>
          </p:cNvPicPr>
          <p:nvPr/>
        </p:nvPicPr>
        <p:blipFill>
          <a:blip r:embed="rId3"/>
          <a:stretch>
            <a:fillRect/>
          </a:stretch>
        </p:blipFill>
        <p:spPr>
          <a:xfrm>
            <a:off x="38850" y="1244076"/>
            <a:ext cx="6124016" cy="2096511"/>
          </a:xfrm>
          <a:prstGeom prst="rect">
            <a:avLst/>
          </a:prstGeom>
        </p:spPr>
      </p:pic>
      <p:sp>
        <p:nvSpPr>
          <p:cNvPr id="8" name="TextBox 7">
            <a:extLst>
              <a:ext uri="{FF2B5EF4-FFF2-40B4-BE49-F238E27FC236}">
                <a16:creationId xmlns:a16="http://schemas.microsoft.com/office/drawing/2014/main" id="{5992C8F9-C147-40BD-B6EF-EA6A745B6A8A}"/>
              </a:ext>
            </a:extLst>
          </p:cNvPr>
          <p:cNvSpPr txBox="1"/>
          <p:nvPr/>
        </p:nvSpPr>
        <p:spPr>
          <a:xfrm>
            <a:off x="38850" y="3340587"/>
            <a:ext cx="6097656" cy="738664"/>
          </a:xfrm>
          <a:prstGeom prst="rect">
            <a:avLst/>
          </a:prstGeom>
          <a:noFill/>
        </p:spPr>
        <p:txBody>
          <a:bodyPr wrap="square">
            <a:spAutoFit/>
          </a:bodyPr>
          <a:lstStyle/>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Google Scholar </a:t>
            </a:r>
          </a:p>
        </p:txBody>
      </p:sp>
      <p:sp>
        <p:nvSpPr>
          <p:cNvPr id="5" name="TextBox 4">
            <a:extLst>
              <a:ext uri="{FF2B5EF4-FFF2-40B4-BE49-F238E27FC236}">
                <a16:creationId xmlns:a16="http://schemas.microsoft.com/office/drawing/2014/main" id="{FBB67402-23CA-4801-9155-854235FC8E5B}"/>
              </a:ext>
            </a:extLst>
          </p:cNvPr>
          <p:cNvSpPr txBox="1"/>
          <p:nvPr/>
        </p:nvSpPr>
        <p:spPr>
          <a:xfrm>
            <a:off x="-28015" y="822729"/>
            <a:ext cx="6124015" cy="307777"/>
          </a:xfrm>
          <a:prstGeom prst="rect">
            <a:avLst/>
          </a:prstGeom>
          <a:noFill/>
        </p:spPr>
        <p:txBody>
          <a:bodyPr wrap="square" rtlCol="0">
            <a:spAutoFit/>
          </a:bodyPr>
          <a:lstStyle/>
          <a:p>
            <a:r>
              <a:rPr lang="en-US" b="1" dirty="0"/>
              <a:t>Compression Between Smart Grid And Normal Grid </a:t>
            </a:r>
          </a:p>
        </p:txBody>
      </p:sp>
    </p:spTree>
    <p:extLst>
      <p:ext uri="{BB962C8B-B14F-4D97-AF65-F5344CB8AC3E}">
        <p14:creationId xmlns:p14="http://schemas.microsoft.com/office/powerpoint/2010/main" val="2080664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2488DD-C457-45CD-BDA4-0CD5DF7E51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pic>
        <p:nvPicPr>
          <p:cNvPr id="4" name="Picture 3">
            <a:extLst>
              <a:ext uri="{FF2B5EF4-FFF2-40B4-BE49-F238E27FC236}">
                <a16:creationId xmlns:a16="http://schemas.microsoft.com/office/drawing/2014/main" id="{D7260168-4F41-4C70-B753-C6F4C4C5428C}"/>
              </a:ext>
            </a:extLst>
          </p:cNvPr>
          <p:cNvPicPr>
            <a:picLocks noChangeAspect="1"/>
          </p:cNvPicPr>
          <p:nvPr/>
        </p:nvPicPr>
        <p:blipFill>
          <a:blip r:embed="rId2"/>
          <a:stretch>
            <a:fillRect/>
          </a:stretch>
        </p:blipFill>
        <p:spPr>
          <a:xfrm>
            <a:off x="5440665" y="3308275"/>
            <a:ext cx="6751335" cy="3549725"/>
          </a:xfrm>
          <a:prstGeom prst="rect">
            <a:avLst/>
          </a:prstGeom>
        </p:spPr>
      </p:pic>
      <p:pic>
        <p:nvPicPr>
          <p:cNvPr id="5" name="Picture 4">
            <a:extLst>
              <a:ext uri="{FF2B5EF4-FFF2-40B4-BE49-F238E27FC236}">
                <a16:creationId xmlns:a16="http://schemas.microsoft.com/office/drawing/2014/main" id="{19412ADC-EE5B-4B1B-B643-FD91AF8D0D41}"/>
              </a:ext>
            </a:extLst>
          </p:cNvPr>
          <p:cNvPicPr>
            <a:picLocks noChangeAspect="1"/>
          </p:cNvPicPr>
          <p:nvPr/>
        </p:nvPicPr>
        <p:blipFill>
          <a:blip r:embed="rId3"/>
          <a:stretch>
            <a:fillRect/>
          </a:stretch>
        </p:blipFill>
        <p:spPr>
          <a:xfrm>
            <a:off x="0" y="697584"/>
            <a:ext cx="6071182" cy="3198555"/>
          </a:xfrm>
          <a:prstGeom prst="rect">
            <a:avLst/>
          </a:prstGeom>
        </p:spPr>
      </p:pic>
    </p:spTree>
    <p:extLst>
      <p:ext uri="{BB962C8B-B14F-4D97-AF65-F5344CB8AC3E}">
        <p14:creationId xmlns:p14="http://schemas.microsoft.com/office/powerpoint/2010/main" val="701569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4" name="Picture 3">
            <a:extLst>
              <a:ext uri="{FF2B5EF4-FFF2-40B4-BE49-F238E27FC236}">
                <a16:creationId xmlns:a16="http://schemas.microsoft.com/office/drawing/2014/main" id="{1656F190-B97E-4EED-B638-52DDE3C7C13B}"/>
              </a:ext>
            </a:extLst>
          </p:cNvPr>
          <p:cNvPicPr>
            <a:picLocks noChangeAspect="1"/>
          </p:cNvPicPr>
          <p:nvPr/>
        </p:nvPicPr>
        <p:blipFill>
          <a:blip r:embed="rId5"/>
          <a:stretch>
            <a:fillRect/>
          </a:stretch>
        </p:blipFill>
        <p:spPr>
          <a:xfrm>
            <a:off x="0" y="1685925"/>
            <a:ext cx="12192000" cy="3680888"/>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213106" y="1087852"/>
            <a:ext cx="6735756" cy="2269667"/>
            <a:chOff x="928691" y="421011"/>
            <a:chExt cx="2812894" cy="1702293"/>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928691" y="421011"/>
              <a:ext cx="1942256" cy="1702293"/>
              <a:chOff x="928691" y="421011"/>
              <a:chExt cx="1942256" cy="1702293"/>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986347" y="709104"/>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S1. High Efficiency </a:t>
                </a:r>
              </a:p>
              <a:p>
                <a:pPr marL="0" marR="0" lvl="0" indent="0" rtl="0">
                  <a:spcBef>
                    <a:spcPts val="0"/>
                  </a:spcBef>
                  <a:spcAft>
                    <a:spcPts val="0"/>
                  </a:spcAft>
                  <a:buNone/>
                </a:pPr>
                <a:r>
                  <a:rPr lang="en-US" sz="1600" dirty="0">
                    <a:solidFill>
                      <a:srgbClr val="434343"/>
                    </a:solidFill>
                    <a:latin typeface="Roboto"/>
                    <a:ea typeface="Roboto"/>
                    <a:cs typeface="Roboto"/>
                    <a:sym typeface="Roboto"/>
                  </a:rPr>
                  <a:t>S2. Fast Fault Detection</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S3. Energy saving</a:t>
                </a: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6"/>
                    </a:solidFill>
                    <a:latin typeface="Fira Sans Extra Condensed Medium"/>
                    <a:ea typeface="Fira Sans Extra Condensed Medium"/>
                    <a:cs typeface="Fira Sans Extra Condensed Medium"/>
                    <a:sym typeface="Fira Sans Extra Condensed Medium"/>
                  </a:rPr>
                  <a:t>Strengths</a:t>
                </a:r>
                <a:endParaRPr sz="2267" b="1">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6948862" y="990976"/>
            <a:ext cx="5386375" cy="2767972"/>
            <a:chOff x="5211646" y="1062506"/>
            <a:chExt cx="4039780" cy="1459517"/>
          </a:xfrm>
        </p:grpSpPr>
        <p:sp>
          <p:nvSpPr>
            <p:cNvPr id="11" name="Google Shape;484;p10">
              <a:extLst>
                <a:ext uri="{FF2B5EF4-FFF2-40B4-BE49-F238E27FC236}">
                  <a16:creationId xmlns:a16="http://schemas.microsoft.com/office/drawing/2014/main" id="{6800CA5A-EB54-7A93-DB12-7831175802B6}"/>
                </a:ext>
              </a:extLst>
            </p:cNvPr>
            <p:cNvSpPr/>
            <p:nvPr/>
          </p:nvSpPr>
          <p:spPr>
            <a:xfrm>
              <a:off x="5211646" y="1653316"/>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 name="Google Shape;485;p10">
              <a:extLst>
                <a:ext uri="{FF2B5EF4-FFF2-40B4-BE49-F238E27FC236}">
                  <a16:creationId xmlns:a16="http://schemas.microsoft.com/office/drawing/2014/main" id="{3A1B4FA6-53DA-BECD-B941-81C8CB1EFA80}"/>
                </a:ext>
              </a:extLst>
            </p:cNvPr>
            <p:cNvGrpSpPr/>
            <p:nvPr/>
          </p:nvGrpSpPr>
          <p:grpSpPr>
            <a:xfrm>
              <a:off x="6267501" y="1062506"/>
              <a:ext cx="2983925" cy="1459517"/>
              <a:chOff x="6267501" y="1062506"/>
              <a:chExt cx="2983925" cy="1459517"/>
            </a:xfrm>
          </p:grpSpPr>
          <p:sp>
            <p:nvSpPr>
              <p:cNvPr id="13" name="Google Shape;486;p10">
                <a:extLst>
                  <a:ext uri="{FF2B5EF4-FFF2-40B4-BE49-F238E27FC236}">
                    <a16:creationId xmlns:a16="http://schemas.microsoft.com/office/drawing/2014/main" id="{972EB651-2134-7EAB-B40B-35978B6FCF59}"/>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1"/>
                    </a:solidFill>
                    <a:latin typeface="Fira Sans Extra Condensed Medium"/>
                    <a:ea typeface="Fira Sans Extra Condensed Medium"/>
                    <a:cs typeface="Fira Sans Extra Condensed Medium"/>
                    <a:sym typeface="Fira Sans Extra Condensed Medium"/>
                  </a:rPr>
                  <a:t>Weaknesses</a:t>
                </a:r>
                <a:endParaRPr sz="2267" b="1">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487;p10">
                <a:extLst>
                  <a:ext uri="{FF2B5EF4-FFF2-40B4-BE49-F238E27FC236}">
                    <a16:creationId xmlns:a16="http://schemas.microsoft.com/office/drawing/2014/main" id="{C0ADCA5D-65F3-914E-8EA9-6F13EA0D1DE6}"/>
                  </a:ext>
                </a:extLst>
              </p:cNvPr>
              <p:cNvSpPr txBox="1"/>
              <p:nvPr/>
            </p:nvSpPr>
            <p:spPr>
              <a:xfrm>
                <a:off x="6267501" y="1411722"/>
                <a:ext cx="2983925"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a:ea typeface="Roboto"/>
                    <a:cs typeface="Roboto"/>
                    <a:sym typeface="Roboto"/>
                  </a:rPr>
                  <a:t>W1. High Capital Cost</a:t>
                </a:r>
              </a:p>
              <a:p>
                <a:r>
                  <a:rPr lang="en-US" sz="1600" dirty="0">
                    <a:solidFill>
                      <a:srgbClr val="434343"/>
                    </a:solidFill>
                    <a:latin typeface="Roboto"/>
                    <a:ea typeface="Roboto"/>
                    <a:cs typeface="Roboto"/>
                    <a:sym typeface="Roboto"/>
                  </a:rPr>
                  <a:t>W2. Dependency On Weather Conditions</a:t>
                </a:r>
              </a:p>
              <a:p>
                <a:r>
                  <a:rPr lang="en-US" sz="1600" dirty="0">
                    <a:solidFill>
                      <a:srgbClr val="434343"/>
                    </a:solidFill>
                    <a:latin typeface="Roboto"/>
                    <a:ea typeface="Roboto"/>
                    <a:cs typeface="Roboto"/>
                    <a:sym typeface="Roboto"/>
                  </a:rPr>
                  <a:t>W3. Complex Implementation</a:t>
                </a:r>
              </a:p>
              <a:p>
                <a:r>
                  <a:rPr lang="en-US" sz="1600" dirty="0">
                    <a:solidFill>
                      <a:srgbClr val="434343"/>
                    </a:solidFill>
                    <a:latin typeface="Roboto"/>
                    <a:ea typeface="Roboto"/>
                    <a:cs typeface="Roboto"/>
                    <a:sym typeface="Roboto"/>
                  </a:rPr>
                  <a:t>W4. Data Storage</a:t>
                </a:r>
              </a:p>
            </p:txBody>
          </p:sp>
        </p:gr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7146965" y="3874140"/>
            <a:ext cx="4833875" cy="1829819"/>
            <a:chOff x="5188548" y="2952300"/>
            <a:chExt cx="3670368" cy="1372398"/>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 name="Google Shape;495;p10">
              <a:extLst>
                <a:ext uri="{FF2B5EF4-FFF2-40B4-BE49-F238E27FC236}">
                  <a16:creationId xmlns:a16="http://schemas.microsoft.com/office/drawing/2014/main" id="{5EAB7177-C39F-1239-7629-99522C12A496}"/>
                </a:ext>
              </a:extLst>
            </p:cNvPr>
            <p:cNvGrpSpPr/>
            <p:nvPr/>
          </p:nvGrpSpPr>
          <p:grpSpPr>
            <a:xfrm>
              <a:off x="6340416" y="2952300"/>
              <a:ext cx="2518500" cy="1372398"/>
              <a:chOff x="6340416" y="2952300"/>
              <a:chExt cx="2518500" cy="1372398"/>
            </a:xfrm>
          </p:grpSpPr>
          <p:sp>
            <p:nvSpPr>
              <p:cNvPr id="18" name="Google Shape;496;p10">
                <a:extLst>
                  <a:ext uri="{FF2B5EF4-FFF2-40B4-BE49-F238E27FC236}">
                    <a16:creationId xmlns:a16="http://schemas.microsoft.com/office/drawing/2014/main" id="{5212DB45-A20F-41FD-6D1A-C0A3D72DE187}"/>
                  </a:ext>
                </a:extLst>
              </p:cNvPr>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5"/>
                    </a:solidFill>
                    <a:latin typeface="Fira Sans Extra Condensed Medium"/>
                    <a:ea typeface="Fira Sans Extra Condensed Medium"/>
                    <a:cs typeface="Fira Sans Extra Condensed Medium"/>
                    <a:sym typeface="Fira Sans Extra Condensed Medium"/>
                  </a:rPr>
                  <a:t>Threats</a:t>
                </a:r>
                <a:endParaRPr sz="2267" b="1"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9" name="Google Shape;497;p10">
                <a:extLst>
                  <a:ext uri="{FF2B5EF4-FFF2-40B4-BE49-F238E27FC236}">
                    <a16:creationId xmlns:a16="http://schemas.microsoft.com/office/drawing/2014/main" id="{B04B8B1B-38AA-9E17-833E-007F20119B83}"/>
                  </a:ext>
                </a:extLst>
              </p:cNvPr>
              <p:cNvSpPr txBox="1"/>
              <p:nvPr/>
            </p:nvSpPr>
            <p:spPr>
              <a:xfrm>
                <a:off x="6340416" y="3298998"/>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rgbClr val="434343"/>
                    </a:solidFill>
                    <a:latin typeface="Roboto"/>
                    <a:ea typeface="Roboto"/>
                    <a:cs typeface="Roboto"/>
                    <a:sym typeface="Roboto"/>
                  </a:rPr>
                  <a:t>T1. </a:t>
                </a:r>
                <a:r>
                  <a:rPr lang="en-IN" sz="1600" dirty="0">
                    <a:solidFill>
                      <a:srgbClr val="434343"/>
                    </a:solidFill>
                    <a:latin typeface="Roboto"/>
                    <a:ea typeface="Roboto"/>
                    <a:cs typeface="Roboto"/>
                    <a:sym typeface="Roboto"/>
                  </a:rPr>
                  <a:t>Cybersecurity Risks</a:t>
                </a:r>
                <a:endParaRPr lang="en-US" sz="1600" dirty="0">
                  <a:solidFill>
                    <a:srgbClr val="434343"/>
                  </a:solidFill>
                  <a:latin typeface="Roboto"/>
                  <a:ea typeface="Roboto"/>
                  <a:cs typeface="Roboto"/>
                  <a:sym typeface="Roboto"/>
                </a:endParaRPr>
              </a:p>
              <a:p>
                <a:pPr marL="0" marR="0" lvl="0" indent="0" algn="l" rtl="0">
                  <a:spcBef>
                    <a:spcPts val="0"/>
                  </a:spcBef>
                  <a:spcAft>
                    <a:spcPts val="0"/>
                  </a:spcAft>
                  <a:buNone/>
                </a:pPr>
                <a:r>
                  <a:rPr lang="en-US" sz="1600" dirty="0">
                    <a:solidFill>
                      <a:srgbClr val="434343"/>
                    </a:solidFill>
                    <a:latin typeface="Roboto"/>
                    <a:ea typeface="Roboto"/>
                    <a:cs typeface="Roboto"/>
                    <a:sym typeface="Roboto"/>
                  </a:rPr>
                  <a:t>T2. scarcity of components </a:t>
                </a: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213100" y="4498050"/>
            <a:ext cx="6132114" cy="2109241"/>
            <a:chOff x="892757" y="3168878"/>
            <a:chExt cx="4599200" cy="1581970"/>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 name="Google Shape;500;p10">
              <a:extLst>
                <a:ext uri="{FF2B5EF4-FFF2-40B4-BE49-F238E27FC236}">
                  <a16:creationId xmlns:a16="http://schemas.microsoft.com/office/drawing/2014/main" id="{17FE35FF-8B7E-E9E7-8527-E09AB60643CC}"/>
                </a:ext>
              </a:extLst>
            </p:cNvPr>
            <p:cNvGrpSpPr/>
            <p:nvPr/>
          </p:nvGrpSpPr>
          <p:grpSpPr>
            <a:xfrm>
              <a:off x="892757" y="3168878"/>
              <a:ext cx="3731700" cy="1581970"/>
              <a:chOff x="892757" y="3168878"/>
              <a:chExt cx="3731700" cy="1581970"/>
            </a:xfrm>
          </p:grpSpPr>
          <p:sp>
            <p:nvSpPr>
              <p:cNvPr id="23" name="Google Shape;501;p10">
                <a:extLst>
                  <a:ext uri="{FF2B5EF4-FFF2-40B4-BE49-F238E27FC236}">
                    <a16:creationId xmlns:a16="http://schemas.microsoft.com/office/drawing/2014/main" id="{03503BC4-C7F7-58DD-2A9E-CB57CF9F3C02}"/>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4"/>
                    </a:solidFill>
                    <a:latin typeface="Fira Sans Extra Condensed Medium"/>
                    <a:ea typeface="Fira Sans Extra Condensed Medium"/>
                    <a:cs typeface="Fira Sans Extra Condensed Medium"/>
                    <a:sym typeface="Fira Sans Extra Condensed Medium"/>
                  </a:rPr>
                  <a:t>Opportunities</a:t>
                </a:r>
                <a:endParaRPr sz="2267" b="1">
                  <a:solidFill>
                    <a:schemeClr val="accent4"/>
                  </a:solidFill>
                  <a:latin typeface="Fira Sans Extra Condensed Medium"/>
                  <a:ea typeface="Fira Sans Extra Condensed Medium"/>
                  <a:cs typeface="Fira Sans Extra Condensed Medium"/>
                  <a:sym typeface="Fira Sans Extra Condensed Medium"/>
                </a:endParaRPr>
              </a:p>
            </p:txBody>
          </p:sp>
          <p:sp>
            <p:nvSpPr>
              <p:cNvPr id="24" name="Google Shape;502;p10">
                <a:extLst>
                  <a:ext uri="{FF2B5EF4-FFF2-40B4-BE49-F238E27FC236}">
                    <a16:creationId xmlns:a16="http://schemas.microsoft.com/office/drawing/2014/main" id="{AC7A30F9-F59B-EFB5-7884-DDBA25372777}"/>
                  </a:ext>
                </a:extLst>
              </p:cNvPr>
              <p:cNvSpPr txBox="1"/>
              <p:nvPr/>
            </p:nvSpPr>
            <p:spPr>
              <a:xfrm>
                <a:off x="892757" y="3725148"/>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O1. Integration Of Renewable Sources </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02. Reduction Of Carbon Emission </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O3. Support For Electric Vehicles </a:t>
                </a:r>
              </a:p>
              <a:p>
                <a:pPr marL="0" marR="0" lvl="0" indent="0" algn="just" rtl="0">
                  <a:spcBef>
                    <a:spcPts val="0"/>
                  </a:spcBef>
                  <a:spcAft>
                    <a:spcPts val="0"/>
                  </a:spcAft>
                  <a:buNone/>
                </a:pPr>
                <a:r>
                  <a:rPr lang="en-US" sz="1600" dirty="0">
                    <a:solidFill>
                      <a:srgbClr val="434343"/>
                    </a:solidFill>
                    <a:latin typeface="Roboto"/>
                    <a:ea typeface="Roboto"/>
                    <a:sym typeface="Roboto"/>
                  </a:rPr>
                  <a:t>O4. Latest research areas </a:t>
                </a:r>
                <a:endParaRPr lang="en-US" dirty="0"/>
              </a:p>
              <a:p>
                <a:pPr marL="0" marR="0" lvl="0" indent="0" algn="just" rtl="0">
                  <a:spcBef>
                    <a:spcPts val="0"/>
                  </a:spcBef>
                  <a:spcAft>
                    <a:spcPts val="0"/>
                  </a:spcAft>
                  <a:buNone/>
                </a:pPr>
                <a:endParaRPr lang="en-US" sz="1600" dirty="0">
                  <a:solidFill>
                    <a:srgbClr val="434343"/>
                  </a:solidFill>
                  <a:latin typeface="Roboto"/>
                  <a:ea typeface="Roboto"/>
                  <a:cs typeface="Roboto"/>
                  <a:sym typeface="Roboto"/>
                </a:endParaRPr>
              </a:p>
            </p:txBody>
          </p:sp>
        </p:gr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4564098" y="1912734"/>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2251008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1000124" y="21239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5" name="Google Shape;125;p3">
            <a:extLst>
              <a:ext uri="{FF2B5EF4-FFF2-40B4-BE49-F238E27FC236}">
                <a16:creationId xmlns:a16="http://schemas.microsoft.com/office/drawing/2014/main" id="{F7076416-7623-0980-E438-26D7B8B56AE0}"/>
              </a:ext>
            </a:extLst>
          </p:cNvPr>
          <p:cNvSpPr txBox="1"/>
          <p:nvPr/>
        </p:nvSpPr>
        <p:spPr>
          <a:xfrm>
            <a:off x="308580" y="868372"/>
            <a:ext cx="11326761" cy="5989628"/>
          </a:xfrm>
          <a:prstGeom prst="rect">
            <a:avLst/>
          </a:prstGeom>
          <a:noFill/>
          <a:ln>
            <a:noFill/>
          </a:ln>
        </p:spPr>
        <p:txBody>
          <a:bodyPr spcFirstLastPara="1" wrap="square" lIns="91425" tIns="45700" rIns="91425" bIns="45700" anchor="t" anchorCtr="0">
            <a:noAutofit/>
          </a:bodyPr>
          <a:lstStyle/>
          <a:p>
            <a:pPr algn="just"/>
            <a:r>
              <a:rPr lang="en-US" sz="1700" b="1" dirty="0"/>
              <a:t>What: </a:t>
            </a:r>
            <a:r>
              <a:rPr lang="en-US" sz="1700" dirty="0"/>
              <a:t>A smart grid is an advanced electricity network using digital communication technology to optimize electricity distribution and consumption. It integrates renewable energy sources and improves reliability.</a:t>
            </a:r>
          </a:p>
          <a:p>
            <a:pPr marL="0" marR="0" lvl="0" indent="0" algn="just" rtl="0">
              <a:lnSpc>
                <a:spcPct val="100000"/>
              </a:lnSpc>
              <a:spcBef>
                <a:spcPts val="0"/>
              </a:spcBef>
              <a:spcAft>
                <a:spcPts val="0"/>
              </a:spcAft>
              <a:buNone/>
            </a:pPr>
            <a:endParaRPr lang="en-US" sz="1700" b="1" dirty="0">
              <a:latin typeface="Verdana" panose="020B0604030504040204" pitchFamily="34" charset="0"/>
              <a:ea typeface="Verdana" panose="020B0604030504040204" pitchFamily="34" charset="0"/>
            </a:endParaRPr>
          </a:p>
          <a:p>
            <a:pPr marL="0" marR="0" lvl="0" indent="0" algn="just" rtl="0">
              <a:lnSpc>
                <a:spcPct val="100000"/>
              </a:lnSpc>
              <a:spcBef>
                <a:spcPts val="0"/>
              </a:spcBef>
              <a:spcAft>
                <a:spcPts val="0"/>
              </a:spcAft>
              <a:buNone/>
            </a:pPr>
            <a:r>
              <a:rPr lang="en-US" sz="1700" b="1" dirty="0"/>
              <a:t>Why: </a:t>
            </a:r>
            <a:r>
              <a:rPr lang="en-US" sz="1700" dirty="0"/>
              <a:t>Smart grids enhance power system efficiency, reliability, and sustainability by reducing transmission losses and improving grid security. They empower consumers to control energy use and enable utilities to respond swiftly to demand changes and disruptions.</a:t>
            </a:r>
          </a:p>
          <a:p>
            <a:pPr marL="0" marR="0" lvl="0" indent="0" algn="just" rtl="0">
              <a:lnSpc>
                <a:spcPct val="100000"/>
              </a:lnSpc>
              <a:spcBef>
                <a:spcPts val="0"/>
              </a:spcBef>
              <a:spcAft>
                <a:spcPts val="0"/>
              </a:spcAft>
              <a:buNone/>
            </a:pPr>
            <a:endParaRPr lang="en-US" sz="1700" dirty="0"/>
          </a:p>
          <a:p>
            <a:pPr marL="0" marR="0" lvl="0" indent="0" algn="just" rtl="0">
              <a:lnSpc>
                <a:spcPct val="100000"/>
              </a:lnSpc>
              <a:spcBef>
                <a:spcPts val="0"/>
              </a:spcBef>
              <a:spcAft>
                <a:spcPts val="0"/>
              </a:spcAft>
              <a:buNone/>
            </a:pPr>
            <a:r>
              <a:rPr lang="en-US" sz="1700" b="1" dirty="0"/>
              <a:t>Where: </a:t>
            </a:r>
            <a:r>
              <a:rPr lang="en-US" sz="1700" dirty="0"/>
              <a:t>Smart grids are applied at various levels, including city, industrial, and rural areas. Our MATLAB model will simulate one of these implementations.</a:t>
            </a:r>
          </a:p>
          <a:p>
            <a:pPr marL="0" marR="0" lvl="0" indent="0" algn="just" rtl="0">
              <a:lnSpc>
                <a:spcPct val="100000"/>
              </a:lnSpc>
              <a:spcBef>
                <a:spcPts val="0"/>
              </a:spcBef>
              <a:spcAft>
                <a:spcPts val="0"/>
              </a:spcAft>
              <a:buNone/>
            </a:pPr>
            <a:endParaRPr lang="en-US" sz="1700" dirty="0"/>
          </a:p>
          <a:p>
            <a:pPr marL="0" marR="0" lvl="0" indent="0" algn="just" rtl="0">
              <a:lnSpc>
                <a:spcPct val="100000"/>
              </a:lnSpc>
              <a:spcBef>
                <a:spcPts val="0"/>
              </a:spcBef>
              <a:spcAft>
                <a:spcPts val="0"/>
              </a:spcAft>
              <a:buNone/>
            </a:pPr>
            <a:r>
              <a:rPr lang="en-US" sz="1700" b="1" dirty="0"/>
              <a:t>When: </a:t>
            </a:r>
            <a:r>
              <a:rPr lang="en-US" sz="1700" dirty="0"/>
              <a:t>Smart grid optimization is crucial during peak demand, emergencies, or with variable renewable energy sources. It manages real-time energy distribution and consumption.</a:t>
            </a:r>
          </a:p>
          <a:p>
            <a:pPr marL="0" marR="0" lvl="0" indent="0" algn="just" rtl="0">
              <a:lnSpc>
                <a:spcPct val="100000"/>
              </a:lnSpc>
              <a:spcBef>
                <a:spcPts val="0"/>
              </a:spcBef>
              <a:spcAft>
                <a:spcPts val="0"/>
              </a:spcAft>
              <a:buNone/>
            </a:pPr>
            <a:endParaRPr lang="en-US" sz="1700" dirty="0"/>
          </a:p>
          <a:p>
            <a:pPr marL="0" marR="0" lvl="0" indent="0" algn="just" rtl="0">
              <a:lnSpc>
                <a:spcPct val="100000"/>
              </a:lnSpc>
              <a:spcBef>
                <a:spcPts val="0"/>
              </a:spcBef>
              <a:spcAft>
                <a:spcPts val="0"/>
              </a:spcAft>
              <a:buNone/>
            </a:pPr>
            <a:r>
              <a:rPr lang="en-US" sz="1700" b="1" dirty="0"/>
              <a:t>How: </a:t>
            </a:r>
            <a:r>
              <a:rPr lang="en-US" sz="1700" dirty="0"/>
              <a:t>The project involves simulating power generation, transmission, and distribution in MATLAB using smart technologies like sensors, automation, and IoT for monitoring and optimizing grid performance.</a:t>
            </a:r>
          </a:p>
          <a:p>
            <a:pPr marL="0" marR="0" lvl="0" indent="0" algn="just" rtl="0">
              <a:lnSpc>
                <a:spcPct val="100000"/>
              </a:lnSpc>
              <a:spcBef>
                <a:spcPts val="0"/>
              </a:spcBef>
              <a:spcAft>
                <a:spcPts val="0"/>
              </a:spcAft>
              <a:buNone/>
            </a:pPr>
            <a:endParaRPr lang="en-US" sz="1700" dirty="0"/>
          </a:p>
          <a:p>
            <a:pPr marL="0" marR="0" lvl="0" indent="0" algn="just" rtl="0">
              <a:lnSpc>
                <a:spcPct val="100000"/>
              </a:lnSpc>
              <a:spcBef>
                <a:spcPts val="0"/>
              </a:spcBef>
              <a:spcAft>
                <a:spcPts val="0"/>
              </a:spcAft>
              <a:buNone/>
            </a:pPr>
            <a:r>
              <a:rPr lang="en-US" sz="1700" b="1" dirty="0"/>
              <a:t>Refined Objective: </a:t>
            </a:r>
            <a:r>
              <a:rPr lang="en-US" sz="1700" dirty="0"/>
              <a:t>Develop a scalable smart grid integrating renewables and backup generators, focusing on IoT-driven monitoring and fast fault detection for reliable, efficient urban energy systems.</a:t>
            </a:r>
            <a:endParaRPr lang="en-IN" sz="1700" dirty="0"/>
          </a:p>
        </p:txBody>
      </p:sp>
    </p:spTree>
    <p:extLst>
      <p:ext uri="{BB962C8B-B14F-4D97-AF65-F5344CB8AC3E}">
        <p14:creationId xmlns:p14="http://schemas.microsoft.com/office/powerpoint/2010/main" val="391580591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1864</TotalTime>
  <Words>1451</Words>
  <Application>Microsoft Office PowerPoint</Application>
  <PresentationFormat>Widescreen</PresentationFormat>
  <Paragraphs>241</Paragraphs>
  <Slides>17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Calibri</vt:lpstr>
      <vt:lpstr>Avalon</vt:lpstr>
      <vt:lpstr>Arial</vt:lpstr>
      <vt:lpstr>Roboto</vt:lpstr>
      <vt:lpstr>Wingdings</vt:lpstr>
      <vt:lpstr>Times New Roman</vt:lpstr>
      <vt:lpstr>Montserrat Medium</vt:lpstr>
      <vt:lpstr>Montserrat</vt:lpstr>
      <vt:lpstr>Verdana</vt:lpstr>
      <vt:lpstr>Fira Sans Extra Condensed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ارتا تلاتن</cp:lastModifiedBy>
  <cp:revision>60</cp:revision>
  <dcterms:created xsi:type="dcterms:W3CDTF">2021-01-07T12:40:50Z</dcterms:created>
  <dcterms:modified xsi:type="dcterms:W3CDTF">2024-10-15T04:30:49Z</dcterms:modified>
</cp:coreProperties>
</file>